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pu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247" y="914400"/>
            <a:ext cx="5029200" cy="402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120640"/>
            <a:ext cx="1033272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3200" b="1">
                <a:solidFill>
                  <a:srgbClr val="FFFFFF"/>
                </a:solidFill>
                <a:latin typeface="Calibri"/>
              </a:rPr>
              <a:t>GUIDE ADMINISTRATEUR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760720"/>
            <a:ext cx="1033272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800" b="0">
                <a:solidFill>
                  <a:srgbClr val="00B4D8"/>
                </a:solidFill>
                <a:latin typeface="Calibri"/>
              </a:rPr>
              <a:t>Ajouter une équipe ou un collaborateur — pas à pas</a:t>
            </a:r>
          </a:p>
        </p:txBody>
      </p:sp>
      <p:pic>
        <p:nvPicPr>
          <p:cNvPr id="6" name="Picture 5" descr="ocean_bl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5943600"/>
            <a:ext cx="733577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32004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pu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2920"/>
            <a:ext cx="960120" cy="64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" y="1371600"/>
            <a:ext cx="11430000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600" b="1">
                <a:solidFill>
                  <a:srgbClr val="0A2540"/>
                </a:solidFill>
                <a:latin typeface="Calibri"/>
              </a:rPr>
              <a:t>Sommaire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" y="1965960"/>
            <a:ext cx="548640" cy="54864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365760" y="2468880"/>
            <a:ext cx="777240" cy="77724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365760" y="2633472"/>
            <a:ext cx="77724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5880" y="2514600"/>
            <a:ext cx="10058400" cy="4114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800" b="1">
                <a:solidFill>
                  <a:srgbClr val="0A2540"/>
                </a:solidFill>
                <a:latin typeface="Calibri"/>
              </a:rPr>
              <a:t>Prérequis : qui peut administrer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5880" y="2926080"/>
            <a:ext cx="100584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0">
                <a:solidFill>
                  <a:srgbClr val="64748B"/>
                </a:solidFill>
                <a:latin typeface="Calibri"/>
              </a:rPr>
              <a:t>Rôles autorisés et niveau d'accès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760" y="3337560"/>
            <a:ext cx="777240" cy="77724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65760" y="3502152"/>
            <a:ext cx="77724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5880" y="3383280"/>
            <a:ext cx="10058400" cy="4114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800" b="1">
                <a:solidFill>
                  <a:srgbClr val="0A2540"/>
                </a:solidFill>
                <a:latin typeface="Calibri"/>
              </a:rPr>
              <a:t>Ajouter une nouvelle équipe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880" y="3794760"/>
            <a:ext cx="100584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0">
                <a:solidFill>
                  <a:srgbClr val="64748B"/>
                </a:solidFill>
                <a:latin typeface="Calibri"/>
              </a:rPr>
              <a:t>Création + association d'une région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60" y="4206240"/>
            <a:ext cx="777240" cy="77724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65760" y="4370832"/>
            <a:ext cx="77724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5880" y="4251960"/>
            <a:ext cx="10058400" cy="4114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800" b="1">
                <a:solidFill>
                  <a:srgbClr val="0A2540"/>
                </a:solidFill>
                <a:latin typeface="Calibri"/>
              </a:rPr>
              <a:t>Ajouter un nouveau collaborateur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880" y="4663440"/>
            <a:ext cx="100584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0">
                <a:solidFill>
                  <a:srgbClr val="64748B"/>
                </a:solidFill>
                <a:latin typeface="Calibri"/>
              </a:rPr>
              <a:t>Création d'un utilisateur (tous rôles)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760" y="5074920"/>
            <a:ext cx="777240" cy="77724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365760" y="5239512"/>
            <a:ext cx="77724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5880" y="5120640"/>
            <a:ext cx="10058400" cy="4114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800" b="1">
                <a:solidFill>
                  <a:srgbClr val="0A2540"/>
                </a:solidFill>
                <a:latin typeface="Calibri"/>
              </a:rPr>
              <a:t>Workflow recommandé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25880" y="5532120"/>
            <a:ext cx="100584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0">
                <a:solidFill>
                  <a:srgbClr val="64748B"/>
                </a:solidFill>
                <a:latin typeface="Calibri"/>
              </a:rPr>
              <a:t>L'ordre idéal pour démarrer une équipe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5760" y="5943600"/>
            <a:ext cx="777240" cy="77724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65760" y="6108192"/>
            <a:ext cx="77724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5880" y="5989320"/>
            <a:ext cx="10058400" cy="4114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800" b="1">
                <a:solidFill>
                  <a:srgbClr val="0A2540"/>
                </a:solidFill>
                <a:latin typeface="Calibri"/>
              </a:rPr>
              <a:t>Bonnes pratiques &amp; sécurité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25880" y="6400800"/>
            <a:ext cx="100584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0">
                <a:solidFill>
                  <a:srgbClr val="64748B"/>
                </a:solidFill>
                <a:latin typeface="Calibri"/>
              </a:rPr>
              <a:t>Suppression, scoping, points d'attention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274320" y="6537960"/>
            <a:ext cx="5486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Calibri"/>
              </a:rPr>
              <a:t>Pulse · powered by Océan Bleu — Guide administrateur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002975" y="6537960"/>
            <a:ext cx="914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900" b="0">
                <a:solidFill>
                  <a:srgbClr val="FFFFFF"/>
                </a:solidFill>
                <a:latin typeface="Calibri"/>
              </a:rPr>
              <a:t>2 / 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32004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pu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2920"/>
            <a:ext cx="960120" cy="64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28655" y="502920"/>
            <a:ext cx="1097280" cy="64008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728655" y="594360"/>
            <a:ext cx="109728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ÉTAPE 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371600"/>
            <a:ext cx="11430000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000" b="1">
                <a:solidFill>
                  <a:srgbClr val="0A2540"/>
                </a:solidFill>
                <a:latin typeface="Calibri"/>
              </a:rPr>
              <a:t>Prérequis — Qui peut administrer ?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1920240"/>
            <a:ext cx="548640" cy="54864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5760" y="2103120"/>
            <a:ext cx="1143000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0">
                <a:solidFill>
                  <a:srgbClr val="64748B"/>
                </a:solidFill>
                <a:latin typeface="Calibri"/>
              </a:rPr>
              <a:t>Seuls certains rôles peuvent créer/supprimer des équipes ou utilisateurs.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" y="2743200"/>
            <a:ext cx="137160" cy="502920"/>
          </a:xfrm>
          <a:prstGeom prst="rect">
            <a:avLst/>
          </a:prstGeom>
          <a:solidFill>
            <a:srgbClr val="4F46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40080" y="2834640"/>
            <a:ext cx="320040" cy="3200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40080" y="2862072"/>
            <a:ext cx="32004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7280" y="2788920"/>
            <a:ext cx="384048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Super Administrateur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7280" y="3035808"/>
            <a:ext cx="10058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Accès cross-tenants — gère toutes les entreprises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60" y="3291840"/>
            <a:ext cx="137160" cy="50292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40080" y="3383280"/>
            <a:ext cx="320040" cy="3200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40080" y="3410712"/>
            <a:ext cx="32004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7280" y="3337560"/>
            <a:ext cx="384048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Administrateur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7280" y="3584448"/>
            <a:ext cx="10058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Gestion complète : utilisateurs + équipes (sa tenant)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760" y="3840480"/>
            <a:ext cx="137160" cy="50292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640080" y="3931920"/>
            <a:ext cx="320040" cy="3200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40080" y="3959352"/>
            <a:ext cx="32004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✔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7280" y="3886200"/>
            <a:ext cx="384048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Direction commerciale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7280" y="4133088"/>
            <a:ext cx="10058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Création utilisateurs + équipes (lecture seule sur suppression)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5760" y="4389120"/>
            <a:ext cx="137160" cy="502920"/>
          </a:xfrm>
          <a:prstGeom prst="rect">
            <a:avLst/>
          </a:prstGeom>
          <a:solidFill>
            <a:srgbClr val="00B4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640080" y="4480559"/>
            <a:ext cx="320040" cy="3200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640080" y="4507992"/>
            <a:ext cx="32004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97280" y="4434840"/>
            <a:ext cx="384048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HRBP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7280" y="4681728"/>
            <a:ext cx="10058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Création utilisateurs + équipes (lecture seule sur suppression)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5760" y="4937759"/>
            <a:ext cx="137160" cy="502920"/>
          </a:xfrm>
          <a:prstGeom prst="rect">
            <a:avLst/>
          </a:prstGeom>
          <a:solidFill>
            <a:srgbClr val="6474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ectangle 30"/>
          <p:cNvSpPr/>
          <p:nvPr/>
        </p:nvSpPr>
        <p:spPr>
          <a:xfrm>
            <a:off x="640080" y="5029199"/>
            <a:ext cx="320040" cy="3200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40080" y="5056631"/>
            <a:ext cx="32004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✕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7280" y="4983479"/>
            <a:ext cx="384048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Manager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97280" y="5230368"/>
            <a:ext cx="10058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Saisit évaluations &amp; PDI — pas d'admin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5760" y="5486399"/>
            <a:ext cx="137160" cy="502920"/>
          </a:xfrm>
          <a:prstGeom prst="rect">
            <a:avLst/>
          </a:prstGeom>
          <a:solidFill>
            <a:srgbClr val="6474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Rectangle 35"/>
          <p:cNvSpPr/>
          <p:nvPr/>
        </p:nvSpPr>
        <p:spPr>
          <a:xfrm>
            <a:off x="640080" y="5577839"/>
            <a:ext cx="320040" cy="3200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40080" y="5605271"/>
            <a:ext cx="32004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✕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97280" y="5532119"/>
            <a:ext cx="384048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Directeur régional / Service formation / Collaborateur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97280" y="5779007"/>
            <a:ext cx="10058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Lecture seule (selon scope)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5760" y="6035040"/>
            <a:ext cx="11430000" cy="45720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548640" y="60807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FFFFFF"/>
                </a:solidFill>
                <a:latin typeface="Calibri"/>
              </a:rPr>
              <a:t>🔑  Compte admin par défaut :  admin@oceanbleu.fr  /  Admin@2026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274320" y="6537960"/>
            <a:ext cx="5486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Calibri"/>
              </a:rPr>
              <a:t>Pulse · powered by Océan Bleu — Guide administrateur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002975" y="6537960"/>
            <a:ext cx="914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900" b="0">
                <a:solidFill>
                  <a:srgbClr val="FFFFFF"/>
                </a:solidFill>
                <a:latin typeface="Calibri"/>
              </a:rPr>
              <a:t>3 / 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32004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pu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2920"/>
            <a:ext cx="960120" cy="64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28655" y="502920"/>
            <a:ext cx="1097280" cy="64008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728655" y="594360"/>
            <a:ext cx="109728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ÉTAPE 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371600"/>
            <a:ext cx="11430000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000" b="1">
                <a:solidFill>
                  <a:srgbClr val="0A2540"/>
                </a:solidFill>
                <a:latin typeface="Calibri"/>
              </a:rPr>
              <a:t>Ajouter une nouvelle équipe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1920240"/>
            <a:ext cx="548640" cy="54864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365760" y="2377440"/>
            <a:ext cx="594360" cy="59436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65760" y="2496312"/>
            <a:ext cx="59436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7280" y="2377440"/>
            <a:ext cx="10698480" cy="59436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280160" y="2441448"/>
            <a:ext cx="10058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1">
                <a:solidFill>
                  <a:srgbClr val="0A2540"/>
                </a:solidFill>
                <a:latin typeface="Calibri"/>
              </a:rPr>
              <a:t>Connectez-vous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0160" y="2706624"/>
            <a:ext cx="100584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00" b="0">
                <a:solidFill>
                  <a:srgbClr val="64748B"/>
                </a:solidFill>
                <a:latin typeface="Calibri"/>
              </a:rPr>
              <a:t>Avec un compte Admin / HRBP / Direction commerciale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60" y="3090672"/>
            <a:ext cx="594360" cy="59436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65760" y="3209544"/>
            <a:ext cx="59436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7280" y="3090672"/>
            <a:ext cx="10698480" cy="59436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280160" y="3154679"/>
            <a:ext cx="10058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1">
                <a:solidFill>
                  <a:srgbClr val="0A2540"/>
                </a:solidFill>
                <a:latin typeface="Calibri"/>
              </a:rPr>
              <a:t>Sidebar gauche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0160" y="3419856"/>
            <a:ext cx="100584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00" b="0">
                <a:solidFill>
                  <a:srgbClr val="64748B"/>
                </a:solidFill>
                <a:latin typeface="Calibri"/>
              </a:rPr>
              <a:t>Section « Administration » → cliquez sur « Utilisateurs »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760" y="3803904"/>
            <a:ext cx="594360" cy="59436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365760" y="3922776"/>
            <a:ext cx="59436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97280" y="3803904"/>
            <a:ext cx="10698480" cy="59436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280160" y="3867912"/>
            <a:ext cx="10058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1">
                <a:solidFill>
                  <a:srgbClr val="0A2540"/>
                </a:solidFill>
                <a:latin typeface="Calibri"/>
              </a:rPr>
              <a:t>Onglet « Équipes 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0160" y="4133088"/>
            <a:ext cx="100584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00" b="0">
                <a:solidFill>
                  <a:srgbClr val="64748B"/>
                </a:solidFill>
                <a:latin typeface="Calibri"/>
              </a:rPr>
              <a:t>En haut de page, basculez sur l'onglet « Équipes »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5760" y="4517136"/>
            <a:ext cx="594360" cy="59436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365760" y="4636008"/>
            <a:ext cx="59436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7280" y="4517136"/>
            <a:ext cx="10698480" cy="59436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1280160" y="4581144"/>
            <a:ext cx="10058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1">
                <a:solidFill>
                  <a:srgbClr val="0A2540"/>
                </a:solidFill>
                <a:latin typeface="Calibri"/>
              </a:rPr>
              <a:t>Formulaire « + Nouvelle équipe 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80160" y="4846320"/>
            <a:ext cx="100584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00" b="0">
                <a:solidFill>
                  <a:srgbClr val="64748B"/>
                </a:solidFill>
                <a:latin typeface="Calibri"/>
              </a:rPr>
              <a:t>À gauche : remplissez Nom + Région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5760" y="5230368"/>
            <a:ext cx="594360" cy="59436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365760" y="5349240"/>
            <a:ext cx="59436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97280" y="5230368"/>
            <a:ext cx="10698480" cy="59436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1280160" y="5294376"/>
            <a:ext cx="10058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1">
                <a:solidFill>
                  <a:srgbClr val="0A2540"/>
                </a:solidFill>
                <a:latin typeface="Calibri"/>
              </a:rPr>
              <a:t>Cliquez « Créer l'équipe 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80160" y="5559552"/>
            <a:ext cx="100584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00" b="0">
                <a:solidFill>
                  <a:srgbClr val="64748B"/>
                </a:solidFill>
                <a:latin typeface="Calibri"/>
              </a:rPr>
              <a:t>✅ L'équipe apparaît dans le tableau de droite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" y="5989320"/>
            <a:ext cx="11430000" cy="502920"/>
          </a:xfrm>
          <a:prstGeom prst="rect">
            <a:avLst/>
          </a:prstGeom>
          <a:solidFill>
            <a:srgbClr val="CAF0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548640" y="6035040"/>
            <a:ext cx="10972800" cy="4114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0A2540"/>
                </a:solidFill>
                <a:latin typeface="Calibri"/>
              </a:rPr>
              <a:t>💡 ASTUCE — La région est cruciale : un Directeur régional ne voit que les équipes de sa propre région.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274320" y="6537960"/>
            <a:ext cx="5486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Calibri"/>
              </a:rPr>
              <a:t>Pulse · powered by Océan Bleu — Guide administrateur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002975" y="6537960"/>
            <a:ext cx="914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900" b="0">
                <a:solidFill>
                  <a:srgbClr val="FFFFFF"/>
                </a:solidFill>
                <a:latin typeface="Calibri"/>
              </a:rPr>
              <a:t>4 / 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32004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pu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2920"/>
            <a:ext cx="960120" cy="64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28655" y="502920"/>
            <a:ext cx="1097280" cy="64008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728655" y="594360"/>
            <a:ext cx="109728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ÉTAPE 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371600"/>
            <a:ext cx="11430000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000" b="1">
                <a:solidFill>
                  <a:srgbClr val="0A2540"/>
                </a:solidFill>
                <a:latin typeface="Calibri"/>
              </a:rPr>
              <a:t>Détail des champs — Équipe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1920240"/>
            <a:ext cx="548640" cy="54864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457200" y="2377440"/>
            <a:ext cx="5029200" cy="347472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31520" y="2606040"/>
            <a:ext cx="45720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500" b="1">
                <a:solidFill>
                  <a:srgbClr val="0A2540"/>
                </a:solidFill>
                <a:latin typeface="Calibri"/>
              </a:rPr>
              <a:t>+ Nouvelle équipe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3108960"/>
            <a:ext cx="45720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1">
                <a:solidFill>
                  <a:srgbClr val="64748B"/>
                </a:solidFill>
                <a:latin typeface="Calibri"/>
              </a:rPr>
              <a:t>Nom de l'équipe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1520" y="3383280"/>
            <a:ext cx="4480560" cy="411480"/>
          </a:xfrm>
          <a:prstGeom prst="rect">
            <a:avLst/>
          </a:prstGeom>
          <a:solidFill>
            <a:srgbClr val="F8FAFC"/>
          </a:solidFill>
          <a:ln>
            <a:solidFill>
              <a:srgbClr val="CBD5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68680" y="3456432"/>
            <a:ext cx="429768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0">
                <a:solidFill>
                  <a:srgbClr val="0F1729"/>
                </a:solidFill>
                <a:latin typeface="Calibri"/>
              </a:rPr>
              <a:t>Nord-Ouest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" y="3931920"/>
            <a:ext cx="45720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1">
                <a:solidFill>
                  <a:srgbClr val="64748B"/>
                </a:solidFill>
                <a:latin typeface="Calibri"/>
              </a:rPr>
              <a:t>Région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1520" y="4206240"/>
            <a:ext cx="4480560" cy="411480"/>
          </a:xfrm>
          <a:prstGeom prst="rect">
            <a:avLst/>
          </a:prstGeom>
          <a:solidFill>
            <a:srgbClr val="F8FAFC"/>
          </a:solidFill>
          <a:ln>
            <a:solidFill>
              <a:srgbClr val="CBD5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868680" y="4279392"/>
            <a:ext cx="429768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0">
                <a:solidFill>
                  <a:srgbClr val="0F1729"/>
                </a:solidFill>
                <a:latin typeface="Calibri"/>
              </a:rPr>
              <a:t>Bretagne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" y="4846320"/>
            <a:ext cx="4480560" cy="50292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731520" y="4937760"/>
            <a:ext cx="448056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300" b="1">
                <a:solidFill>
                  <a:srgbClr val="FFFFFF"/>
                </a:solidFill>
                <a:latin typeface="Calibri"/>
              </a:rPr>
              <a:t>Créer l'équipe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0720" y="2606040"/>
            <a:ext cx="603504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800" b="1">
                <a:solidFill>
                  <a:srgbClr val="0A2540"/>
                </a:solidFill>
                <a:latin typeface="Calibri"/>
              </a:rPr>
              <a:t>Champs requis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60720" y="3017520"/>
            <a:ext cx="365760" cy="4572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5760720" y="3200400"/>
            <a:ext cx="6035040" cy="3200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1">
                <a:solidFill>
                  <a:srgbClr val="0A2540"/>
                </a:solidFill>
                <a:latin typeface="Calibri"/>
              </a:rPr>
              <a:t>• Nom de l'équipe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3520440"/>
            <a:ext cx="585216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Texte libre — ex. « Nord-Ouest », « Grand Sud 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3600" y="3794760"/>
            <a:ext cx="5852160" cy="4114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Apparaît dans tous les sélecteurs et radars d'équipe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60720" y="4389120"/>
            <a:ext cx="6035040" cy="3200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00" b="1">
                <a:solidFill>
                  <a:srgbClr val="0A2540"/>
                </a:solidFill>
                <a:latin typeface="Calibri"/>
              </a:rPr>
              <a:t>• Région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3600" y="4709159"/>
            <a:ext cx="585216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Texte libre — ex. « Bretagne », « PACA 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3600" y="4983480"/>
            <a:ext cx="5852160" cy="4114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0F1729"/>
                </a:solidFill>
                <a:latin typeface="Calibri"/>
              </a:rPr>
              <a:t>Sert au scope du Directeur régional ; doit matcher la region du DR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274320" y="6537960"/>
            <a:ext cx="5486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Calibri"/>
              </a:rPr>
              <a:t>Pulse · powered by Océan Bleu — Guide administrateur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002975" y="6537960"/>
            <a:ext cx="914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900" b="0">
                <a:solidFill>
                  <a:srgbClr val="FFFFFF"/>
                </a:solidFill>
                <a:latin typeface="Calibri"/>
              </a:rPr>
              <a:t>5 / 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32004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pu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2920"/>
            <a:ext cx="960120" cy="64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28655" y="502920"/>
            <a:ext cx="1097280" cy="64008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728655" y="594360"/>
            <a:ext cx="109728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ÉTAPE 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371600"/>
            <a:ext cx="11430000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000" b="1">
                <a:solidFill>
                  <a:srgbClr val="0A2540"/>
                </a:solidFill>
                <a:latin typeface="Calibri"/>
              </a:rPr>
              <a:t>Ajouter un nouveau collaborateur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1920240"/>
            <a:ext cx="548640" cy="54864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5760" y="2103120"/>
            <a:ext cx="114300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0">
                <a:solidFill>
                  <a:srgbClr val="64748B"/>
                </a:solidFill>
                <a:latin typeface="Calibri"/>
              </a:rPr>
              <a:t>Le formulaire fonctionne pour tous les rôles : Manager, Collaborateur, Directeur régional, etc.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" y="2606040"/>
            <a:ext cx="548640" cy="50292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5760" y="2679192"/>
            <a:ext cx="54864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1560" y="2606040"/>
            <a:ext cx="10744200" cy="50292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234440" y="2642616"/>
            <a:ext cx="100584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Sidebar → Administration → Utilisateurs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4440" y="2880360"/>
            <a:ext cx="10058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Onglet par défaut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60" y="3200400"/>
            <a:ext cx="548640" cy="50292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65760" y="3273552"/>
            <a:ext cx="54864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51560" y="3200400"/>
            <a:ext cx="10744200" cy="50292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234440" y="3236976"/>
            <a:ext cx="100584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Formulaire « + Nouvel utilisateur 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4440" y="3474720"/>
            <a:ext cx="10058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À gauche de l'écran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760" y="3794760"/>
            <a:ext cx="548640" cy="50292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365760" y="3867912"/>
            <a:ext cx="54864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51560" y="3794760"/>
            <a:ext cx="10744200" cy="50292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234440" y="3831336"/>
            <a:ext cx="100584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Renseignez Nom, Email, Mot de passe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4440" y="4069080"/>
            <a:ext cx="10058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Mot de passe ≥ 6 caractères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5760" y="4389120"/>
            <a:ext cx="548640" cy="50292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365760" y="4462272"/>
            <a:ext cx="54864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51560" y="4389120"/>
            <a:ext cx="10744200" cy="50292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1234440" y="4425696"/>
            <a:ext cx="100584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Choisissez le Rôle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4440" y="4663440"/>
            <a:ext cx="10058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Collaborateur, Manager, DR, etc.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5760" y="4983480"/>
            <a:ext cx="548640" cy="50292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365760" y="5056632"/>
            <a:ext cx="54864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1560" y="4983480"/>
            <a:ext cx="10744200" cy="50292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1234440" y="5020056"/>
            <a:ext cx="100584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Sélectionnez l'Équipe + Région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4440" y="5257800"/>
            <a:ext cx="10058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Région : remplir uniquement pour un Directeur régional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5760" y="5577840"/>
            <a:ext cx="548640" cy="50292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365760" y="5650992"/>
            <a:ext cx="54864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51560" y="5577840"/>
            <a:ext cx="10744200" cy="50292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1234440" y="5614416"/>
            <a:ext cx="10058400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Cliquez « Créer 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34440" y="5852160"/>
            <a:ext cx="10058400" cy="2286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✅ L'utilisateur peut se connecter immédiatement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5760" y="6080760"/>
            <a:ext cx="11430000" cy="457200"/>
          </a:xfrm>
          <a:prstGeom prst="rect">
            <a:avLst/>
          </a:prstGeom>
          <a:solidFill>
            <a:srgbClr val="CAF0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548640" y="612648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00" b="1">
                <a:solidFill>
                  <a:srgbClr val="0A2540"/>
                </a:solidFill>
                <a:latin typeface="Calibri"/>
              </a:rPr>
              <a:t>💡 ASTUCE — Le collaborateur reçoit ses identifiants par votre canal habituel et peut changer son mot de passe.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274320" y="6537960"/>
            <a:ext cx="5486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Calibri"/>
              </a:rPr>
              <a:t>Pulse · powered by Océan Bleu — Guide administrateur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002975" y="6537960"/>
            <a:ext cx="914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900" b="0">
                <a:solidFill>
                  <a:srgbClr val="FFFFFF"/>
                </a:solidFill>
                <a:latin typeface="Calibri"/>
              </a:rPr>
              <a:t>6 /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32004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pu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2920"/>
            <a:ext cx="960120" cy="64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28655" y="502920"/>
            <a:ext cx="1097280" cy="64008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728655" y="594360"/>
            <a:ext cx="109728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ÉTAPE 04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371600"/>
            <a:ext cx="11430000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2800" b="1">
                <a:solidFill>
                  <a:srgbClr val="0A2540"/>
                </a:solidFill>
                <a:latin typeface="Calibri"/>
              </a:rPr>
              <a:t>Workflow recommandé — Démarrer une équipe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1920240"/>
            <a:ext cx="548640" cy="54864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357987" y="2651760"/>
            <a:ext cx="2148840" cy="23774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57987" y="2651760"/>
            <a:ext cx="2148840" cy="54864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57987" y="2770632"/>
            <a:ext cx="214884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  <a:latin typeface="Calibri"/>
              </a:rPr>
              <a:t>ÉTAPE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147" y="3337560"/>
            <a:ext cx="187452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0A2540"/>
                </a:solidFill>
                <a:latin typeface="Calibri"/>
              </a:rPr>
              <a:t>Créer l'équipe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147" y="4069080"/>
            <a:ext cx="187452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64748B"/>
                </a:solidFill>
                <a:latin typeface="Calibri"/>
              </a:rPr>
              <a:t>Admin &gt; Équipes
+ Nouvelle équipe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525115" y="3657600"/>
            <a:ext cx="146304" cy="365760"/>
          </a:xfrm>
          <a:prstGeom prst="rightArrow">
            <a:avLst/>
          </a:prstGeom>
          <a:solidFill>
            <a:srgbClr val="E84A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2689707" y="2651760"/>
            <a:ext cx="2148840" cy="23774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2689707" y="2651760"/>
            <a:ext cx="2148840" cy="548640"/>
          </a:xfrm>
          <a:prstGeom prst="rect">
            <a:avLst/>
          </a:prstGeom>
          <a:solidFill>
            <a:srgbClr val="00B4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2689707" y="2770632"/>
            <a:ext cx="214884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  <a:latin typeface="Calibri"/>
              </a:rPr>
              <a:t>ÉTAPE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26867" y="3337560"/>
            <a:ext cx="187452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0A2540"/>
                </a:solidFill>
                <a:latin typeface="Calibri"/>
              </a:rPr>
              <a:t>Créer le manager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6867" y="4069080"/>
            <a:ext cx="187452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64748B"/>
                </a:solidFill>
                <a:latin typeface="Calibri"/>
              </a:rPr>
              <a:t>Rôle: Manager
Équipe choisie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856835" y="3657600"/>
            <a:ext cx="146304" cy="365760"/>
          </a:xfrm>
          <a:prstGeom prst="rightArrow">
            <a:avLst/>
          </a:prstGeom>
          <a:solidFill>
            <a:srgbClr val="E84A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5021427" y="2651760"/>
            <a:ext cx="2148840" cy="23774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5021427" y="2651760"/>
            <a:ext cx="2148840" cy="54864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021427" y="2770632"/>
            <a:ext cx="214884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  <a:latin typeface="Calibri"/>
              </a:rPr>
              <a:t>ÉTAPE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58587" y="3337560"/>
            <a:ext cx="187452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0A2540"/>
                </a:solidFill>
                <a:latin typeface="Calibri"/>
              </a:rPr>
              <a:t>Créer les collaborateurs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58587" y="4069080"/>
            <a:ext cx="187452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64748B"/>
                </a:solidFill>
                <a:latin typeface="Calibri"/>
              </a:rPr>
              <a:t>Rôle: Collaborateur
Même équipe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7188555" y="3657600"/>
            <a:ext cx="146304" cy="365760"/>
          </a:xfrm>
          <a:prstGeom prst="rightArrow">
            <a:avLst/>
          </a:prstGeom>
          <a:solidFill>
            <a:srgbClr val="E84A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7353147" y="2651760"/>
            <a:ext cx="2148840" cy="23774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7353147" y="2651760"/>
            <a:ext cx="2148840" cy="54864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353147" y="2770632"/>
            <a:ext cx="214884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  <a:latin typeface="Calibri"/>
              </a:rPr>
              <a:t>ÉTAPE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90307" y="3337560"/>
            <a:ext cx="187452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0A2540"/>
                </a:solidFill>
                <a:latin typeface="Calibri"/>
              </a:rPr>
              <a:t>Le manager saisit les T0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90307" y="4069080"/>
            <a:ext cx="187452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64748B"/>
                </a:solidFill>
                <a:latin typeface="Calibri"/>
              </a:rPr>
              <a:t>Nouvelle éval.
(point de base)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9520275" y="3657600"/>
            <a:ext cx="146304" cy="365760"/>
          </a:xfrm>
          <a:prstGeom prst="rightArrow">
            <a:avLst/>
          </a:prstGeom>
          <a:solidFill>
            <a:srgbClr val="E84A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Rectangle 32"/>
          <p:cNvSpPr/>
          <p:nvPr/>
        </p:nvSpPr>
        <p:spPr>
          <a:xfrm>
            <a:off x="9684867" y="2651760"/>
            <a:ext cx="2148840" cy="23774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9684867" y="2651760"/>
            <a:ext cx="2148840" cy="5486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9684867" y="2770632"/>
            <a:ext cx="214884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FFFFFF"/>
                </a:solidFill>
                <a:latin typeface="Calibri"/>
              </a:rPr>
              <a:t>ÉTAPE 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22027" y="3337560"/>
            <a:ext cx="187452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0A2540"/>
                </a:solidFill>
                <a:latin typeface="Calibri"/>
              </a:rPr>
              <a:t>Radar &amp; pilotage peuplés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22027" y="4069080"/>
            <a:ext cx="187452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000" b="0">
                <a:solidFill>
                  <a:srgbClr val="64748B"/>
                </a:solidFill>
                <a:latin typeface="Calibri"/>
              </a:rPr>
              <a:t>Suivi automatique
trimestriel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5760" y="5852160"/>
            <a:ext cx="11430000" cy="59436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548640" y="5943600"/>
            <a:ext cx="1115568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00" b="1">
                <a:solidFill>
                  <a:srgbClr val="FFFFFF"/>
                </a:solidFill>
                <a:latin typeface="Calibri"/>
              </a:rPr>
              <a:t>🎯 Une fois l'équipe en place, chaque évaluation trimestrielle alimente automatiquement le radar individuel, le radar équipe et la vue nationale.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274320" y="6537960"/>
            <a:ext cx="5486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Calibri"/>
              </a:rPr>
              <a:t>Pulse · powered by Océan Bleu — Guide administrateur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002975" y="6537960"/>
            <a:ext cx="914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900" b="0">
                <a:solidFill>
                  <a:srgbClr val="FFFFFF"/>
                </a:solidFill>
                <a:latin typeface="Calibri"/>
              </a:rPr>
              <a:t>7 / 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32004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pu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02920"/>
            <a:ext cx="960120" cy="64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28655" y="502920"/>
            <a:ext cx="1097280" cy="640080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728655" y="594360"/>
            <a:ext cx="109728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ÉTAPE 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371600"/>
            <a:ext cx="11430000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000" b="1">
                <a:solidFill>
                  <a:srgbClr val="0A2540"/>
                </a:solidFill>
                <a:latin typeface="Calibri"/>
              </a:rPr>
              <a:t>Bonnes pratiques &amp; sécurité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1920240"/>
            <a:ext cx="548640" cy="54864"/>
          </a:xfrm>
          <a:prstGeom prst="rect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365760" y="2423160"/>
            <a:ext cx="777240" cy="7772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65760" y="2587752"/>
            <a:ext cx="77724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✅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80160" y="2423160"/>
            <a:ext cx="10515600" cy="7772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463040" y="2487168"/>
            <a:ext cx="10241280" cy="3200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Cohérence Région équipe ↔ Région DR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3040" y="2788920"/>
            <a:ext cx="10241280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Pour qu'un Directeur régional voie son périmètre, sa région doit correspondre EXACTEMENT à celle des équipes (orthographe, casse).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60" y="3291839"/>
            <a:ext cx="777240" cy="777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65760" y="3456432"/>
            <a:ext cx="77724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⚠️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0160" y="3291839"/>
            <a:ext cx="10515600" cy="7772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463040" y="3355847"/>
            <a:ext cx="10241280" cy="3200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Suppression d'une équipe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3040" y="3657599"/>
            <a:ext cx="10241280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Ne supprime PAS les utilisateurs assignés. Réassignez-les avant pour éviter des « team_id » orphelins.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760" y="4160520"/>
            <a:ext cx="777240" cy="777240"/>
          </a:xfrm>
          <a:prstGeom prst="rect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365760" y="4325112"/>
            <a:ext cx="77724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🔒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0160" y="4160520"/>
            <a:ext cx="10515600" cy="7772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463040" y="4224528"/>
            <a:ext cx="10241280" cy="3200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Suppression : admin uniquement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63040" y="4526280"/>
            <a:ext cx="10241280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Seul le rôle Administrateur peut supprimer équipes et utilisateurs. HRBP &amp; Direction co peuvent uniquement créer/modifier.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5760" y="5029200"/>
            <a:ext cx="777240" cy="777240"/>
          </a:xfrm>
          <a:prstGeom prst="rect">
            <a:avLst/>
          </a:prstGeom>
          <a:solidFill>
            <a:srgbClr val="00B4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365760" y="5193792"/>
            <a:ext cx="77724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🌟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80160" y="5029200"/>
            <a:ext cx="10515600" cy="7772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1463040" y="5093208"/>
            <a:ext cx="10241280" cy="3200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Mots de passe collaborateurs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63040" y="5394960"/>
            <a:ext cx="10241280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Communiquez le mot de passe par votre canal RH habituel. Le collaborateur peut le changer dès la première connexion.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5760" y="5897880"/>
            <a:ext cx="777240" cy="77724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365760" y="6062472"/>
            <a:ext cx="77724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000" b="1">
                <a:solidFill>
                  <a:srgbClr val="FFFFFF"/>
                </a:solidFill>
                <a:latin typeface="Calibri"/>
              </a:rPr>
              <a:t>📊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80160" y="5897880"/>
            <a:ext cx="10515600" cy="777240"/>
          </a:xfrm>
          <a:prstGeom prst="rect">
            <a:avLst/>
          </a:prstGeom>
          <a:solidFill>
            <a:srgbClr val="FFFFFF"/>
          </a:solidFill>
          <a:ln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1463040" y="5961888"/>
            <a:ext cx="10241280" cy="3200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00" b="1">
                <a:solidFill>
                  <a:srgbClr val="0A2540"/>
                </a:solidFill>
                <a:latin typeface="Calibri"/>
              </a:rPr>
              <a:t>Saisir un T0 dès la création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63040" y="6263640"/>
            <a:ext cx="10241280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Pour que les radars soient utiles, demandez au manager de saisir le T0 (point de base) dès la création du collaborateur.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0A25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274320" y="6537960"/>
            <a:ext cx="5486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Calibri"/>
              </a:rPr>
              <a:t>Pulse · powered by Océan Bleu — Guide administrateur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02975" y="6537960"/>
            <a:ext cx="9144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/>
            <a:r>
              <a:rPr sz="900" b="0">
                <a:solidFill>
                  <a:srgbClr val="FFFFFF"/>
                </a:solidFill>
                <a:latin typeface="Calibri"/>
              </a:rPr>
              <a:t>8 / 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pu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047" y="640080"/>
            <a:ext cx="3657600" cy="2926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749039"/>
            <a:ext cx="1033272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4400" b="1">
                <a:solidFill>
                  <a:srgbClr val="FFFFFF"/>
                </a:solidFill>
                <a:latin typeface="Calibri"/>
              </a:rPr>
              <a:t>Merci 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526280"/>
            <a:ext cx="1033272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600" b="0">
                <a:solidFill>
                  <a:srgbClr val="00B4D8"/>
                </a:solidFill>
                <a:latin typeface="Calibri"/>
              </a:rPr>
              <a:t>Vous savez désormais administrer Pulse en toute autonomie.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5212080"/>
            <a:ext cx="7589520" cy="914400"/>
          </a:xfrm>
          <a:prstGeom prst="rect">
            <a:avLst/>
          </a:prstGeom>
          <a:solidFill>
            <a:srgbClr val="101B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2286000" y="5303520"/>
            <a:ext cx="758952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200" b="1">
                <a:solidFill>
                  <a:srgbClr val="00B4D8"/>
                </a:solidFill>
                <a:latin typeface="Calibri"/>
              </a:rPr>
              <a:t>🔗  Accès à la plateforme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5623560"/>
            <a:ext cx="7589520" cy="36576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https://saas-builder-143.preview.emergentagent.com</a:t>
            </a:r>
          </a:p>
        </p:txBody>
      </p:sp>
      <p:pic>
        <p:nvPicPr>
          <p:cNvPr id="9" name="Picture 8" descr="ocean_bl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5943600"/>
            <a:ext cx="733577" cy="777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" y="640080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000" b="0">
                <a:solidFill>
                  <a:srgbClr val="64748B"/>
                </a:solidFill>
                <a:latin typeface="Calibri"/>
              </a:rPr>
              <a:t>Pulse · powered by Océan Bleu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