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548640"/>
            <a:ext cx="1856231" cy="1051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7696" y="950976"/>
            <a:ext cx="1554480" cy="219456"/>
          </a:xfrm>
          <a:prstGeom prst="rect">
            <a:avLst/>
          </a:prstGeom>
          <a:noFill/>
        </p:spPr>
        <p:txBody>
          <a:bodyPr wrap="square" anchor="t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12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5" name="Picture 4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9336" y="566928"/>
            <a:ext cx="950976" cy="91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" y="2606040"/>
            <a:ext cx="11091672" cy="246888"/>
          </a:xfrm>
          <a:prstGeom prst="rect">
            <a:avLst/>
          </a:prstGeom>
          <a:noFill/>
        </p:spPr>
        <p:txBody>
          <a:bodyPr wrap="square" anchor="t" lIns="36576" tIns="18288">
            <a:spAutoFit/>
          </a:bodyPr>
          <a:lstStyle/>
          <a:p>
            <a:pPr algn="ctr">
              <a:spcAft>
                <a:spcPts val="400"/>
              </a:spcAft>
            </a:pPr>
            <a:r>
              <a:rPr sz="1400" b="1">
                <a:solidFill>
                  <a:srgbClr val="079FC4"/>
                </a:solidFill>
                <a:latin typeface="Arial"/>
              </a:rPr>
              <a:t>TARIFS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3063240"/>
            <a:ext cx="11091672" cy="1463040"/>
          </a:xfrm>
          <a:prstGeom prst="rect">
            <a:avLst/>
          </a:prstGeom>
          <a:noFill/>
        </p:spPr>
        <p:txBody>
          <a:bodyPr wrap="square" anchor="t" lIns="36576" tIns="18288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sz="4600" b="1">
                <a:solidFill>
                  <a:srgbClr val="0A1638"/>
                </a:solidFill>
                <a:latin typeface="Arial"/>
              </a:rPr>
              <a:t>Un prix unique.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sz="4600" b="1">
                <a:solidFill>
                  <a:srgbClr val="0A1638"/>
                </a:solidFill>
                <a:latin typeface="Arial"/>
              </a:rPr>
              <a:t>Zéro complexité.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0160" y="4937760"/>
            <a:ext cx="9628632" cy="822960"/>
          </a:xfrm>
          <a:prstGeom prst="rect">
            <a:avLst/>
          </a:prstGeom>
          <a:noFill/>
        </p:spPr>
        <p:txBody>
          <a:bodyPr wrap="square" anchor="t" lIns="36576" tIns="18288">
            <a:spAutoFit/>
          </a:bodyPr>
          <a:lstStyle/>
          <a:p>
            <a:pPr algn="ctr">
              <a:lnSpc>
                <a:spcPct val="112000"/>
              </a:lnSpc>
              <a:spcAft>
                <a:spcPts val="400"/>
              </a:spcAft>
            </a:pPr>
            <a:r>
              <a:rPr sz="1800" b="0">
                <a:solidFill>
                  <a:srgbClr val="475569"/>
                </a:solidFill>
                <a:latin typeface="Arial"/>
              </a:rPr>
              <a:t>39 € par utilisateur et par mois, tout inclus. Les seules variables sont des options claires, facturées à la carte.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" y="6437376"/>
            <a:ext cx="96012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10" name="Picture 9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0" y="6254496"/>
            <a:ext cx="475488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84048"/>
            <a:ext cx="1060704" cy="60350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" y="1371600"/>
            <a:ext cx="128016" cy="42062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49808" y="1325880"/>
            <a:ext cx="10789920" cy="45720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2400" b="1">
                <a:solidFill>
                  <a:srgbClr val="0A1638"/>
                </a:solidFill>
                <a:latin typeface="Arial"/>
              </a:rPr>
              <a:t>Le socle — tout est dedans.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9808" y="1984248"/>
            <a:ext cx="1005840" cy="36576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502920" y="233172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02920" y="2487168"/>
            <a:ext cx="82296" cy="78638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77240" y="2496312"/>
            <a:ext cx="10725912" cy="82296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5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39 € / utilisateur / mois — HT</a:t>
            </a:r>
          </a:p>
          <a:p>
            <a:pPr algn="l">
              <a:lnSpc>
                <a:spcPct val="105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Prix unique. Pas de palier, pas de version bridée. Mises à jour produit illimitées.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2920" y="361188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502920" y="3767328"/>
            <a:ext cx="82296" cy="78638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777240" y="3776472"/>
            <a:ext cx="10725912" cy="82296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5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Setup 2 000 € HT — OFFERT de juin à octobre</a:t>
            </a:r>
          </a:p>
          <a:p>
            <a:pPr algn="l">
              <a:lnSpc>
                <a:spcPct val="105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Paramétrage, import collaborateurs, formation visio 2h, documentation. Mise en service en 5 à 7 jours.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2920" y="489204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502920" y="5047488"/>
            <a:ext cx="82296" cy="78638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77240" y="5056631"/>
            <a:ext cx="10725912" cy="82296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5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Engagement 12 mois glissant</a:t>
            </a:r>
          </a:p>
          <a:p>
            <a:pPr algn="l">
              <a:lnSpc>
                <a:spcPct val="105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À compter de la signature. Facturation au pro-rata jour exact. Résiliable 60 jours avant échéance.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920" y="6437376"/>
            <a:ext cx="96012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17" name="Picture 16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0" y="6254496"/>
            <a:ext cx="475488" cy="457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091672" y="6409944"/>
            <a:ext cx="64008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02 / 06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84048"/>
            <a:ext cx="1060704" cy="60350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" y="1371600"/>
            <a:ext cx="128016" cy="42062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49808" y="1325880"/>
            <a:ext cx="10789920" cy="45720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2400" b="1">
                <a:solidFill>
                  <a:srgbClr val="0A1638"/>
                </a:solidFill>
                <a:latin typeface="Arial"/>
              </a:rPr>
              <a:t>Tout est inclus dans le socle.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9808" y="1984248"/>
            <a:ext cx="1005840" cy="36576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502920" y="233172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02920" y="2487168"/>
            <a:ext cx="82296" cy="78638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77240" y="2496312"/>
            <a:ext cx="10725912" cy="82296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5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Méthode &amp; référentiel</a:t>
            </a:r>
          </a:p>
          <a:p>
            <a:pPr algn="l">
              <a:lnSpc>
                <a:spcPct val="105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6 compétences × 4 niveaux, 5 jalons T0 → T+12, plan de développement, cockpits DR &amp; CODIR.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2920" y="361188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502920" y="3767328"/>
            <a:ext cx="82296" cy="78638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777240" y="3776472"/>
            <a:ext cx="10725912" cy="82296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5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Intelligence Pulse — IA hébergée en UE</a:t>
            </a:r>
          </a:p>
          <a:p>
            <a:pPr algn="l">
              <a:lnSpc>
                <a:spcPct val="105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Verbatims, synthèses et plan suggéré. Mistral AI, données dans l'Union européenne.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2920" y="489204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502920" y="5047488"/>
            <a:ext cx="82296" cy="78638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77240" y="5056631"/>
            <a:ext cx="10725912" cy="82296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5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Exports &amp; conformité</a:t>
            </a:r>
          </a:p>
          <a:p>
            <a:pPr algn="l">
              <a:lnSpc>
                <a:spcPct val="105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Exports PDF / Excel, API d'export, notifications, emails, hébergement EU, RGPD natif.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920" y="6437376"/>
            <a:ext cx="96012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17" name="Picture 16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0" y="6254496"/>
            <a:ext cx="475488" cy="457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091672" y="6409944"/>
            <a:ext cx="64008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03 / 06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84048"/>
            <a:ext cx="1060704" cy="60350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" y="1371600"/>
            <a:ext cx="128016" cy="42062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49808" y="1325880"/>
            <a:ext cx="10789920" cy="45720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2400" b="1">
                <a:solidFill>
                  <a:srgbClr val="0A1638"/>
                </a:solidFill>
                <a:latin typeface="Arial"/>
              </a:rPr>
              <a:t>Options à la carte.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9808" y="1984248"/>
            <a:ext cx="1005840" cy="36576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49808" y="2084831"/>
            <a:ext cx="10058400" cy="219456"/>
          </a:xfrm>
          <a:prstGeom prst="rect">
            <a:avLst/>
          </a:prstGeom>
          <a:noFill/>
        </p:spPr>
        <p:txBody>
          <a:bodyPr wrap="square" anchor="t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Aucune option n'est obligatoire — le socle couvre 100 % des cas standards.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02920" y="2487168"/>
            <a:ext cx="11183112" cy="329184"/>
          </a:xfrm>
          <a:prstGeom prst="roundRect">
            <a:avLst>
              <a:gd name="adj" fmla="val 18000"/>
            </a:avLst>
          </a:prstGeom>
          <a:solidFill>
            <a:srgbClr val="FFFFFF"/>
          </a:solidFill>
          <a:ln w="9525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Oval 8"/>
          <p:cNvSpPr/>
          <p:nvPr/>
        </p:nvSpPr>
        <p:spPr>
          <a:xfrm>
            <a:off x="713232" y="2596896"/>
            <a:ext cx="109728" cy="109728"/>
          </a:xfrm>
          <a:prstGeom prst="ellipse">
            <a:avLst/>
          </a:prstGeom>
          <a:solidFill>
            <a:srgbClr val="E84A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60120" y="2487168"/>
            <a:ext cx="8229600" cy="329184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1200" b="1">
                <a:solidFill>
                  <a:srgbClr val="0A1638"/>
                </a:solidFill>
                <a:latin typeface="Arial"/>
              </a:rPr>
              <a:t>Compétence sur mesure (7e ou 8e — max 8)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78240" y="2487168"/>
            <a:ext cx="2788920" cy="329184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1250" b="1">
                <a:solidFill>
                  <a:srgbClr val="E84A1B"/>
                </a:solidFill>
                <a:latin typeface="Arial"/>
              </a:rPr>
              <a:t>1 000 € one-shot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2920" y="2862072"/>
            <a:ext cx="11183112" cy="329184"/>
          </a:xfrm>
          <a:prstGeom prst="roundRect">
            <a:avLst>
              <a:gd name="adj" fmla="val 18000"/>
            </a:avLst>
          </a:prstGeom>
          <a:solidFill>
            <a:srgbClr val="F6F8FB"/>
          </a:solidFill>
          <a:ln w="9525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Oval 12"/>
          <p:cNvSpPr/>
          <p:nvPr/>
        </p:nvSpPr>
        <p:spPr>
          <a:xfrm>
            <a:off x="713232" y="2971800"/>
            <a:ext cx="109728" cy="109728"/>
          </a:xfrm>
          <a:prstGeom prst="ellipse">
            <a:avLst/>
          </a:prstGeom>
          <a:solidFill>
            <a:srgbClr val="1B3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960120" y="2862072"/>
            <a:ext cx="8229600" cy="329184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1200" b="1">
                <a:solidFill>
                  <a:srgbClr val="0A1638"/>
                </a:solidFill>
                <a:latin typeface="Arial"/>
              </a:rPr>
              <a:t>White-label · logos client + sous-domaine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78240" y="2862072"/>
            <a:ext cx="2788920" cy="329184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1250" b="1">
                <a:solidFill>
                  <a:srgbClr val="1B3FC7"/>
                </a:solidFill>
                <a:latin typeface="Arial"/>
              </a:rPr>
              <a:t>200 € / mois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02920" y="3236976"/>
            <a:ext cx="11183112" cy="329184"/>
          </a:xfrm>
          <a:prstGeom prst="roundRect">
            <a:avLst>
              <a:gd name="adj" fmla="val 18000"/>
            </a:avLst>
          </a:prstGeom>
          <a:solidFill>
            <a:srgbClr val="FFFFFF"/>
          </a:solidFill>
          <a:ln w="9525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Oval 16"/>
          <p:cNvSpPr/>
          <p:nvPr/>
        </p:nvSpPr>
        <p:spPr>
          <a:xfrm>
            <a:off x="713232" y="3346704"/>
            <a:ext cx="109728" cy="109728"/>
          </a:xfrm>
          <a:prstGeom prst="ellipse">
            <a:avLst/>
          </a:prstGeom>
          <a:solidFill>
            <a:srgbClr val="1B3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960120" y="3236976"/>
            <a:ext cx="8229600" cy="329184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1200" b="1">
                <a:solidFill>
                  <a:srgbClr val="0A1638"/>
                </a:solidFill>
                <a:latin typeface="Arial"/>
              </a:rPr>
              <a:t>SSO Google / Microsoft / SAML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78240" y="3236976"/>
            <a:ext cx="2788920" cy="329184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1250" b="1">
                <a:solidFill>
                  <a:srgbClr val="1B3FC7"/>
                </a:solidFill>
                <a:latin typeface="Arial"/>
              </a:rPr>
              <a:t>250 € / mois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02920" y="3611880"/>
            <a:ext cx="11183112" cy="329184"/>
          </a:xfrm>
          <a:prstGeom prst="roundRect">
            <a:avLst>
              <a:gd name="adj" fmla="val 18000"/>
            </a:avLst>
          </a:prstGeom>
          <a:solidFill>
            <a:srgbClr val="F6F8FB"/>
          </a:solidFill>
          <a:ln w="9525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Oval 20"/>
          <p:cNvSpPr/>
          <p:nvPr/>
        </p:nvSpPr>
        <p:spPr>
          <a:xfrm>
            <a:off x="713232" y="3721608"/>
            <a:ext cx="109728" cy="109728"/>
          </a:xfrm>
          <a:prstGeom prst="ellipse">
            <a:avLst/>
          </a:prstGeom>
          <a:solidFill>
            <a:srgbClr val="1B3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960120" y="3611880"/>
            <a:ext cx="8229600" cy="329184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1200" b="1">
                <a:solidFill>
                  <a:srgbClr val="0A1638"/>
                </a:solidFill>
                <a:latin typeface="Arial"/>
              </a:rPr>
              <a:t>Multi-tenants (groupe, filiales, régions)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78240" y="3611880"/>
            <a:ext cx="2788920" cy="329184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1250" b="1">
                <a:solidFill>
                  <a:srgbClr val="1B3FC7"/>
                </a:solidFill>
                <a:latin typeface="Arial"/>
              </a:rPr>
              <a:t>300 € / mois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02920" y="3986784"/>
            <a:ext cx="11183112" cy="329184"/>
          </a:xfrm>
          <a:prstGeom prst="roundRect">
            <a:avLst>
              <a:gd name="adj" fmla="val 18000"/>
            </a:avLst>
          </a:prstGeom>
          <a:solidFill>
            <a:srgbClr val="FFFFFF"/>
          </a:solidFill>
          <a:ln w="9525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Oval 24"/>
          <p:cNvSpPr/>
          <p:nvPr/>
        </p:nvSpPr>
        <p:spPr>
          <a:xfrm>
            <a:off x="713232" y="4096512"/>
            <a:ext cx="109728" cy="109728"/>
          </a:xfrm>
          <a:prstGeom prst="ellipse">
            <a:avLst/>
          </a:prstGeom>
          <a:solidFill>
            <a:srgbClr val="1B3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960120" y="3986784"/>
            <a:ext cx="8229600" cy="329184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1200" b="1">
                <a:solidFill>
                  <a:srgbClr val="0A1638"/>
                </a:solidFill>
                <a:latin typeface="Arial"/>
              </a:rPr>
              <a:t>Domaine email personnalisé (@client.fr)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778240" y="3986784"/>
            <a:ext cx="2788920" cy="329184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1250" b="1">
                <a:solidFill>
                  <a:srgbClr val="1B3FC7"/>
                </a:solidFill>
                <a:latin typeface="Arial"/>
              </a:rPr>
              <a:t>50 € / mois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02920" y="4361688"/>
            <a:ext cx="11183112" cy="329184"/>
          </a:xfrm>
          <a:prstGeom prst="roundRect">
            <a:avLst>
              <a:gd name="adj" fmla="val 18000"/>
            </a:avLst>
          </a:prstGeom>
          <a:solidFill>
            <a:srgbClr val="F6F8FB"/>
          </a:solidFill>
          <a:ln w="9525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Oval 28"/>
          <p:cNvSpPr/>
          <p:nvPr/>
        </p:nvSpPr>
        <p:spPr>
          <a:xfrm>
            <a:off x="713232" y="4471416"/>
            <a:ext cx="109728" cy="109728"/>
          </a:xfrm>
          <a:prstGeom prst="ellipse">
            <a:avLst/>
          </a:prstGeom>
          <a:solidFill>
            <a:srgbClr val="1B3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960120" y="4361688"/>
            <a:ext cx="8229600" cy="329184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1200" b="1">
                <a:solidFill>
                  <a:srgbClr val="0A1638"/>
                </a:solidFill>
                <a:latin typeface="Arial"/>
              </a:rPr>
              <a:t>API / Webhooks · SIRH, BI, Datalake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778240" y="4361688"/>
            <a:ext cx="2788920" cy="329184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1250" b="1">
                <a:solidFill>
                  <a:srgbClr val="1B3FC7"/>
                </a:solidFill>
                <a:latin typeface="Arial"/>
              </a:rPr>
              <a:t>200 € / mois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02920" y="4736592"/>
            <a:ext cx="11183112" cy="329184"/>
          </a:xfrm>
          <a:prstGeom prst="roundRect">
            <a:avLst>
              <a:gd name="adj" fmla="val 18000"/>
            </a:avLst>
          </a:prstGeom>
          <a:solidFill>
            <a:srgbClr val="FFFFFF"/>
          </a:solidFill>
          <a:ln w="9525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Oval 32"/>
          <p:cNvSpPr/>
          <p:nvPr/>
        </p:nvSpPr>
        <p:spPr>
          <a:xfrm>
            <a:off x="713232" y="4846320"/>
            <a:ext cx="109728" cy="109728"/>
          </a:xfrm>
          <a:prstGeom prst="ellipse">
            <a:avLst/>
          </a:prstGeom>
          <a:solidFill>
            <a:srgbClr val="E84A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960120" y="4736592"/>
            <a:ext cx="8229600" cy="329184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1200" b="1">
                <a:solidFill>
                  <a:srgbClr val="0A1638"/>
                </a:solidFill>
                <a:latin typeface="Arial"/>
              </a:rPr>
              <a:t>Module sectoriel (Pharma · Retail · Tech · BTP)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778240" y="4736592"/>
            <a:ext cx="2788920" cy="329184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1250" b="1">
                <a:solidFill>
                  <a:srgbClr val="E84A1B"/>
                </a:solidFill>
                <a:latin typeface="Arial"/>
              </a:rPr>
              <a:t>1 500 € one-shot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02920" y="5111496"/>
            <a:ext cx="11183112" cy="329184"/>
          </a:xfrm>
          <a:prstGeom prst="roundRect">
            <a:avLst>
              <a:gd name="adj" fmla="val 18000"/>
            </a:avLst>
          </a:prstGeom>
          <a:solidFill>
            <a:srgbClr val="F6F8FB"/>
          </a:solidFill>
          <a:ln w="9525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" name="Oval 36"/>
          <p:cNvSpPr/>
          <p:nvPr/>
        </p:nvSpPr>
        <p:spPr>
          <a:xfrm>
            <a:off x="713232" y="5221224"/>
            <a:ext cx="109728" cy="109728"/>
          </a:xfrm>
          <a:prstGeom prst="ellipse">
            <a:avLst/>
          </a:prstGeom>
          <a:solidFill>
            <a:srgbClr val="1B3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" name="TextBox 37"/>
          <p:cNvSpPr txBox="1"/>
          <p:nvPr/>
        </p:nvSpPr>
        <p:spPr>
          <a:xfrm>
            <a:off x="960120" y="5111496"/>
            <a:ext cx="8229600" cy="329184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1200" b="1">
                <a:solidFill>
                  <a:srgbClr val="0A1638"/>
                </a:solidFill>
                <a:latin typeface="Arial"/>
              </a:rPr>
              <a:t>Multi-langues (EN · ES · DE)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778240" y="5111496"/>
            <a:ext cx="2788920" cy="329184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1250" b="1">
                <a:solidFill>
                  <a:srgbClr val="1B3FC7"/>
                </a:solidFill>
                <a:latin typeface="Arial"/>
              </a:rPr>
              <a:t>250 € / mois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02920" y="5486400"/>
            <a:ext cx="11183112" cy="329184"/>
          </a:xfrm>
          <a:prstGeom prst="roundRect">
            <a:avLst>
              <a:gd name="adj" fmla="val 18000"/>
            </a:avLst>
          </a:prstGeom>
          <a:solidFill>
            <a:srgbClr val="FFFFFF"/>
          </a:solidFill>
          <a:ln w="9525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" name="Oval 40"/>
          <p:cNvSpPr/>
          <p:nvPr/>
        </p:nvSpPr>
        <p:spPr>
          <a:xfrm>
            <a:off x="713232" y="5596128"/>
            <a:ext cx="109728" cy="109728"/>
          </a:xfrm>
          <a:prstGeom prst="ellipse">
            <a:avLst/>
          </a:prstGeom>
          <a:solidFill>
            <a:srgbClr val="1B3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2" name="TextBox 41"/>
          <p:cNvSpPr txBox="1"/>
          <p:nvPr/>
        </p:nvSpPr>
        <p:spPr>
          <a:xfrm>
            <a:off x="960120" y="5486400"/>
            <a:ext cx="8229600" cy="329184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1200" b="1">
                <a:solidFill>
                  <a:srgbClr val="0A1638"/>
                </a:solidFill>
                <a:latin typeface="Arial"/>
              </a:rPr>
              <a:t>Workflow étendu (jalons T+18 · T+24)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778240" y="5486400"/>
            <a:ext cx="2788920" cy="329184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1250" b="1">
                <a:solidFill>
                  <a:srgbClr val="1B3FC7"/>
                </a:solidFill>
                <a:latin typeface="Arial"/>
              </a:rPr>
              <a:t>100 € / mois</a:t>
            </a:r>
          </a:p>
        </p:txBody>
      </p:sp>
      <p:sp>
        <p:nvSpPr>
          <p:cNvPr id="44" name="Oval 43"/>
          <p:cNvSpPr/>
          <p:nvPr/>
        </p:nvSpPr>
        <p:spPr>
          <a:xfrm>
            <a:off x="713232" y="5934455"/>
            <a:ext cx="91440" cy="91440"/>
          </a:xfrm>
          <a:prstGeom prst="ellipse">
            <a:avLst/>
          </a:prstGeom>
          <a:solidFill>
            <a:srgbClr val="1B3F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5" name="TextBox 44"/>
          <p:cNvSpPr txBox="1"/>
          <p:nvPr/>
        </p:nvSpPr>
        <p:spPr>
          <a:xfrm>
            <a:off x="868680" y="5888736"/>
            <a:ext cx="2743200" cy="201168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1000" b="1">
                <a:solidFill>
                  <a:srgbClr val="475569"/>
                </a:solidFill>
                <a:latin typeface="Arial"/>
              </a:rPr>
              <a:t>mensuel</a:t>
            </a:r>
          </a:p>
        </p:txBody>
      </p:sp>
      <p:sp>
        <p:nvSpPr>
          <p:cNvPr id="46" name="Oval 45"/>
          <p:cNvSpPr/>
          <p:nvPr/>
        </p:nvSpPr>
        <p:spPr>
          <a:xfrm>
            <a:off x="1874519" y="5934455"/>
            <a:ext cx="91440" cy="91440"/>
          </a:xfrm>
          <a:prstGeom prst="ellipse">
            <a:avLst/>
          </a:prstGeom>
          <a:solidFill>
            <a:srgbClr val="E84A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7" name="TextBox 46"/>
          <p:cNvSpPr txBox="1"/>
          <p:nvPr/>
        </p:nvSpPr>
        <p:spPr>
          <a:xfrm>
            <a:off x="2029968" y="5888736"/>
            <a:ext cx="3657600" cy="201168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1000" b="1">
                <a:solidFill>
                  <a:srgbClr val="475569"/>
                </a:solidFill>
                <a:latin typeface="Arial"/>
              </a:rPr>
              <a:t>one-shot · prix HT, cumulables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2920" y="6437376"/>
            <a:ext cx="96012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49" name="Picture 48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0" y="6254496"/>
            <a:ext cx="475488" cy="45720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1091672" y="6409944"/>
            <a:ext cx="64008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04 / 06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84048"/>
            <a:ext cx="1060704" cy="60350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" y="1371600"/>
            <a:ext cx="128016" cy="42062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49808" y="1325880"/>
            <a:ext cx="10789920" cy="45720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2400" b="1">
                <a:solidFill>
                  <a:srgbClr val="0A1638"/>
                </a:solidFill>
                <a:latin typeface="Arial"/>
              </a:rPr>
              <a:t>Accompagnement Océan Bleu.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9808" y="1984248"/>
            <a:ext cx="1005840" cy="36576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502920" y="233172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02920" y="2487168"/>
            <a:ext cx="82296" cy="78638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77240" y="2496312"/>
            <a:ext cx="10725912" cy="82296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5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Le forfait · 4 000 € HT — 3 jours</a:t>
            </a:r>
          </a:p>
          <a:p>
            <a:pPr algn="l">
              <a:lnSpc>
                <a:spcPct val="105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J1 Cadrage (avant kickoff) · J2 Formation managers (lancement) · J3 Revue T+3. Économie 1 400 € vs jours séparés.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2920" y="361188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502920" y="3767328"/>
            <a:ext cx="82296" cy="78638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777240" y="3776472"/>
            <a:ext cx="10725912" cy="82296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5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Cadrer, former, ancrer</a:t>
            </a:r>
          </a:p>
          <a:p>
            <a:pPr algn="l">
              <a:lnSpc>
                <a:spcPct val="105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Calibrer les 6 compétences sur votre métier, former DR &amp; managers à la posture coaching et à Pulse, débloquer l'adoption.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2920" y="489204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502920" y="5047488"/>
            <a:ext cx="82296" cy="78638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77240" y="5056631"/>
            <a:ext cx="10725912" cy="82296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5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À la journée — 1 800 € HT / jour</a:t>
            </a:r>
          </a:p>
          <a:p>
            <a:pPr algn="l">
              <a:lnSpc>
                <a:spcPct val="105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Intervention isolée possible : cadrage, formation, audit, restitution ou atelier manager.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920" y="6437376"/>
            <a:ext cx="96012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17" name="Picture 16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0" y="6254496"/>
            <a:ext cx="475488" cy="457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091672" y="6409944"/>
            <a:ext cx="64008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05 / 06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84048"/>
            <a:ext cx="1060704" cy="603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640" y="2011680"/>
            <a:ext cx="11091672" cy="859536"/>
          </a:xfrm>
          <a:prstGeom prst="rect">
            <a:avLst/>
          </a:prstGeom>
          <a:noFill/>
        </p:spPr>
        <p:txBody>
          <a:bodyPr wrap="square" anchor="t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5400" b="1">
                <a:solidFill>
                  <a:srgbClr val="0A1638"/>
                </a:solidFill>
                <a:latin typeface="Arial"/>
              </a:rPr>
              <a:t>Un prix clair. Un seul.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3383280"/>
            <a:ext cx="11091672" cy="640080"/>
          </a:xfrm>
          <a:prstGeom prst="rect">
            <a:avLst/>
          </a:prstGeom>
          <a:noFill/>
        </p:spPr>
        <p:txBody>
          <a:bodyPr wrap="square" anchor="t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1800" b="0">
                <a:solidFill>
                  <a:srgbClr val="475569"/>
                </a:solidFill>
                <a:latin typeface="Arial"/>
              </a:rPr>
              <a:t>Parlons de votre déploiement. </a:t>
            </a:r>
            <a:r>
              <a:rPr sz="1800" b="1">
                <a:solidFill>
                  <a:srgbClr val="079FC4"/>
                </a:solidFill>
                <a:latin typeface="Arial"/>
              </a:rPr>
              <a:t>oceanbleufb@gmail.com</a:t>
            </a:r>
          </a:p>
        </p:txBody>
      </p:sp>
      <p:pic>
        <p:nvPicPr>
          <p:cNvPr id="6" name="Picture 5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688" y="4663440"/>
            <a:ext cx="1188720" cy="1143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