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</p:sldIdLst>
  <p:sldSz cx="12191695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548640"/>
            <a:ext cx="1856231" cy="10515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7696" y="950976"/>
            <a:ext cx="1554480" cy="21945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12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5" name="Picture 4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89336" y="566928"/>
            <a:ext cx="950976" cy="914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8640" y="2606040"/>
            <a:ext cx="11091672" cy="24688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spcAft>
                <a:spcPts val="400"/>
              </a:spcAft>
            </a:pPr>
            <a:r>
              <a:rPr sz="1400" b="1">
                <a:solidFill>
                  <a:srgbClr val="079FC4"/>
                </a:solidFill>
                <a:latin typeface="Arial"/>
              </a:rPr>
              <a:t>LE SOCLE SCIENTIFIQUE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8640" y="3063240"/>
            <a:ext cx="11091672" cy="1435608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Pulse est basé</a:t>
            </a:r>
          </a:p>
          <a:p>
            <a:pPr algn="ctr">
              <a:lnSpc>
                <a:spcPct val="100000"/>
              </a:lnSpc>
              <a:spcAft>
                <a:spcPts val="0"/>
              </a:spcAft>
            </a:pPr>
            <a:r>
              <a:rPr sz="4600" b="1">
                <a:solidFill>
                  <a:srgbClr val="0A1638"/>
                </a:solidFill>
                <a:latin typeface="Arial"/>
              </a:rPr>
              <a:t>sur du solide.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80160" y="4892040"/>
            <a:ext cx="9628632" cy="82296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ctr">
              <a:lnSpc>
                <a:spcPct val="112000"/>
              </a:lnSpc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Pas des opinions : de la recherche. Chaque brique de l'outil découle d'une science du développement commercial — et se traduit en une fonctionnalité concrète.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0" name="Picture 9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70 % du progrès se joue quand le commercial est seul.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70-20-10 (Center for Creative Leadership)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70 % terrain, 20 % coaching, 10 % formation. Le coaching n'est qu'un catalyseur : il doit cibler les axes faibles.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Photo T0, trajectoire mesurée jusqu'à T+12, focus sur les 2 axes faibles, cadence cible : 24 duos / collaborateur / an.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Coaching structuré ciblé = +12 à +20 % de performance sur 12 mois (CSO Insights, Gallup, Hyperbound).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02 / 04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Le temps seul ne paie que s'il est structuré.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Ericsson, Peak (2016)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La pratique délibérée = objectif ciblé, répétition, auto-revue, boucle de feedback. Sans structure, l'expérience reste passive.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 · le Cockpit « Je pilote »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 défi ciblé que le collaborateur se fixe, un carnet de terrain pour l'auto-revue à chaud. La boucle tourne entre deux duos.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Focus ≥ 70 % sur les axes faibles (gap-based deliberate practice) → +12 à +20 % de perf.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03 / 04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502920" y="1371600"/>
            <a:ext cx="128016" cy="42062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5" name="TextBox 4"/>
          <p:cNvSpPr txBox="1"/>
          <p:nvPr/>
        </p:nvSpPr>
        <p:spPr>
          <a:xfrm>
            <a:off x="749808" y="1325880"/>
            <a:ext cx="10515600" cy="45720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2400" b="1">
                <a:solidFill>
                  <a:srgbClr val="0A1638"/>
                </a:solidFill>
                <a:latin typeface="Arial"/>
              </a:rPr>
              <a:t>On ouvre l'avenir, on ne juge pas le passé.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49808" y="1984248"/>
            <a:ext cx="1005840" cy="36576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Rounded Rectangle 6"/>
          <p:cNvSpPr/>
          <p:nvPr/>
        </p:nvSpPr>
        <p:spPr>
          <a:xfrm>
            <a:off x="502920" y="233172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8" name="Rounded Rectangle 7"/>
          <p:cNvSpPr/>
          <p:nvPr/>
        </p:nvSpPr>
        <p:spPr>
          <a:xfrm>
            <a:off x="502920" y="248716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777240" y="249631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science · Goldsmith, Feedforward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Le feedback porte sur le passé (figé, défensif) ; le feedforward propose l'avenir : 1-2 pistes concrètes, sans jugement.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02920" y="361188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Rounded Rectangle 10"/>
          <p:cNvSpPr/>
          <p:nvPr/>
        </p:nvSpPr>
        <p:spPr>
          <a:xfrm>
            <a:off x="502920" y="376732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2" name="TextBox 11"/>
          <p:cNvSpPr txBox="1"/>
          <p:nvPr/>
        </p:nvSpPr>
        <p:spPr>
          <a:xfrm>
            <a:off x="777240" y="3776472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Dans Pulse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Au duo, le DR ouvre l'avenir de vive voix. Le collaborateur se fixe ensuite lui-même son défi (auto-feedforward, 1 seul actif).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02920" y="4892040"/>
            <a:ext cx="11183112" cy="1097280"/>
          </a:xfrm>
          <a:prstGeom prst="roundRect">
            <a:avLst>
              <a:gd name="adj" fmla="val 8000"/>
            </a:avLst>
          </a:prstGeom>
          <a:solidFill>
            <a:srgbClr val="FFFFFF"/>
          </a:solidFill>
          <a:ln w="12700">
            <a:solidFill>
              <a:srgbClr val="E2E8F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4" name="Rounded Rectangle 13"/>
          <p:cNvSpPr/>
          <p:nvPr/>
        </p:nvSpPr>
        <p:spPr>
          <a:xfrm>
            <a:off x="502920" y="5047488"/>
            <a:ext cx="82296" cy="786384"/>
          </a:xfrm>
          <a:prstGeom prst="roundRect">
            <a:avLst>
              <a:gd name="adj" fmla="val 50000"/>
            </a:avLst>
          </a:prstGeom>
          <a:solidFill>
            <a:srgbClr val="079FC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777240" y="5056631"/>
            <a:ext cx="10725912" cy="822960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400" b="1">
                <a:solidFill>
                  <a:srgbClr val="0A1638"/>
                </a:solidFill>
                <a:latin typeface="Arial"/>
              </a:rPr>
              <a:t>La preuve</a:t>
            </a:r>
          </a:p>
          <a:p>
            <a:pPr algn="l">
              <a:lnSpc>
                <a:spcPct val="104000"/>
              </a:lnSpc>
              <a:spcAft>
                <a:spcPts val="300"/>
              </a:spcAft>
            </a:pPr>
            <a:r>
              <a:rPr sz="1200" b="0">
                <a:solidFill>
                  <a:srgbClr val="475569"/>
                </a:solidFill>
                <a:latin typeface="Arial"/>
              </a:rPr>
              <a:t>Une suggestion tournée vers l'avenir est mieux acceptée et déclenche l'action (What Got You Here Won't Get You There).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2920" y="6437376"/>
            <a:ext cx="96012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propulsé par</a:t>
            </a:r>
          </a:p>
        </p:txBody>
      </p:sp>
      <p:pic>
        <p:nvPicPr>
          <p:cNvPr id="17" name="Picture 16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7320" y="6254496"/>
            <a:ext cx="475488" cy="457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091672" y="6409944"/>
            <a:ext cx="640080" cy="173736"/>
          </a:xfrm>
          <a:prstGeom prst="rect">
            <a:avLst/>
          </a:prstGeom>
          <a:noFill/>
        </p:spPr>
        <p:txBody>
          <a:bodyPr wrap="square" anchor="ctr" lIns="36576" tIns="18288">
            <a:spAutoFit/>
          </a:bodyPr>
          <a:lstStyle/>
          <a:p>
            <a:pPr algn="r">
              <a:spcAft>
                <a:spcPts val="400"/>
              </a:spcAft>
            </a:pPr>
            <a:r>
              <a:rPr sz="900" b="1">
                <a:solidFill>
                  <a:srgbClr val="8A99AB"/>
                </a:solidFill>
                <a:latin typeface="Arial"/>
              </a:rPr>
              <a:t>04 / 04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image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695" cy="6858000"/>
          </a:xfrm>
          <a:prstGeom prst="rect">
            <a:avLst/>
          </a:prstGeom>
        </p:spPr>
      </p:pic>
      <p:pic>
        <p:nvPicPr>
          <p:cNvPr id="3" name="Picture 2" descr="imag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" y="384048"/>
            <a:ext cx="1060704" cy="6035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8640" y="2011680"/>
            <a:ext cx="11091672" cy="859536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5400" b="1">
                <a:solidFill>
                  <a:srgbClr val="0A1638"/>
                </a:solidFill>
                <a:latin typeface="Arial"/>
              </a:rPr>
              <a:t>Pulse n'est pas du vent.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8640" y="3383280"/>
            <a:ext cx="11091672" cy="640080"/>
          </a:xfrm>
          <a:prstGeom prst="rect">
            <a:avLst/>
          </a:prstGeom>
          <a:noFill/>
        </p:spPr>
        <p:txBody>
          <a:bodyPr wrap="square" anchor="t" lIns="36576" tIns="18288">
            <a:spAutoFit/>
          </a:bodyPr>
          <a:lstStyle/>
          <a:p>
            <a:pPr algn="l">
              <a:spcAft>
                <a:spcPts val="400"/>
              </a:spcAft>
            </a:pPr>
            <a:r>
              <a:rPr sz="1800" b="0">
                <a:solidFill>
                  <a:srgbClr val="475569"/>
                </a:solidFill>
                <a:latin typeface="Arial"/>
              </a:rPr>
              <a:t>Une méthode, des sources, un outil. </a:t>
            </a:r>
            <a:r>
              <a:rPr sz="1800" b="1">
                <a:solidFill>
                  <a:srgbClr val="079FC4"/>
                </a:solidFill>
                <a:latin typeface="Arial"/>
              </a:rPr>
              <a:t>oceanbleufb@gmail.com</a:t>
            </a:r>
          </a:p>
        </p:txBody>
      </p:sp>
      <p:pic>
        <p:nvPicPr>
          <p:cNvPr id="6" name="Picture 5" descr="image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4688" y="4663440"/>
            <a:ext cx="1188720" cy="1143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