
<file path=[Content_Types].xml><?xml version="1.0" encoding="utf-8"?>
<Types xmlns="http://schemas.openxmlformats.org/package/2006/content-types">
  <Default Extension="bin" ContentType="application/vnd.openxmlformats-officedocument.presentationml.printerSettings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65" r:id="rId16"/>
    <p:sldId id="266" r:id="rId17"/>
    <p:sldId id="267" r:id="rId18"/>
    <p:sldId id="268" r:id="rId19"/>
    <p:sldId id="269" r:id="rId20"/>
    <p:sldId id="270" r:id="rId21"/>
    <p:sldId id="271" r:id="rId22"/>
    <p:sldId id="272" r:id="rId23"/>
    <p:sldId id="273" r:id="rId24"/>
    <p:sldId id="274" r:id="rId25"/>
    <p:sldId id="275" r:id="rId26"/>
  </p:sldIdLst>
  <p:sldSz cx="12191695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124" d="100"/>
          <a:sy n="124" d="100"/>
        </p:scale>
        <p:origin x="-1512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printerSettings" Target="printerSettings/printerSettings1.bin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Relationship Id="rId7" Type="http://schemas.openxmlformats.org/officeDocument/2006/relationships/slide" Target="slides/slide1.xml"/><Relationship Id="rId8" Type="http://schemas.openxmlformats.org/officeDocument/2006/relationships/slide" Target="slides/slide2.xml"/><Relationship Id="rId9" Type="http://schemas.openxmlformats.org/officeDocument/2006/relationships/slide" Target="slides/slide3.xml"/><Relationship Id="rId10" Type="http://schemas.openxmlformats.org/officeDocument/2006/relationships/slide" Target="slides/slide4.xml"/><Relationship Id="rId11" Type="http://schemas.openxmlformats.org/officeDocument/2006/relationships/slide" Target="slides/slide5.xml"/><Relationship Id="rId12" Type="http://schemas.openxmlformats.org/officeDocument/2006/relationships/slide" Target="slides/slide6.xml"/><Relationship Id="rId13" Type="http://schemas.openxmlformats.org/officeDocument/2006/relationships/slide" Target="slides/slide7.xml"/><Relationship Id="rId14" Type="http://schemas.openxmlformats.org/officeDocument/2006/relationships/slide" Target="slides/slide8.xml"/><Relationship Id="rId15" Type="http://schemas.openxmlformats.org/officeDocument/2006/relationships/slide" Target="slides/slide9.xml"/><Relationship Id="rId16" Type="http://schemas.openxmlformats.org/officeDocument/2006/relationships/slide" Target="slides/slide10.xml"/><Relationship Id="rId17" Type="http://schemas.openxmlformats.org/officeDocument/2006/relationships/slide" Target="slides/slide11.xml"/><Relationship Id="rId18" Type="http://schemas.openxmlformats.org/officeDocument/2006/relationships/slide" Target="slides/slide12.xml"/><Relationship Id="rId19" Type="http://schemas.openxmlformats.org/officeDocument/2006/relationships/slide" Target="slides/slide13.xml"/><Relationship Id="rId20" Type="http://schemas.openxmlformats.org/officeDocument/2006/relationships/slide" Target="slides/slide14.xml"/><Relationship Id="rId21" Type="http://schemas.openxmlformats.org/officeDocument/2006/relationships/slide" Target="slides/slide15.xml"/><Relationship Id="rId22" Type="http://schemas.openxmlformats.org/officeDocument/2006/relationships/slide" Target="slides/slide16.xml"/><Relationship Id="rId23" Type="http://schemas.openxmlformats.org/officeDocument/2006/relationships/slide" Target="slides/slide17.xml"/><Relationship Id="rId24" Type="http://schemas.openxmlformats.org/officeDocument/2006/relationships/slide" Target="slides/slide18.xml"/><Relationship Id="rId25" Type="http://schemas.openxmlformats.org/officeDocument/2006/relationships/slide" Target="slides/slide19.xml"/><Relationship Id="rId26" Type="http://schemas.openxmlformats.org/officeDocument/2006/relationships/slide" Target="slides/slide20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80755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09279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22237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43142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06483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22449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01587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70277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29998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07265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9236939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99775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/Relationships>
</file>

<file path=ppt/slides/_rels/slide10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.png"/><Relationship Id="rId3" Type="http://schemas.openxmlformats.org/officeDocument/2006/relationships/image" Target="../media/image2.png"/><Relationship Id="rId4" Type="http://schemas.openxmlformats.org/officeDocument/2006/relationships/image" Target="../media/image3.png"/></Relationships>
</file>

<file path=ppt/slides/_rels/slide1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.png"/><Relationship Id="rId3" Type="http://schemas.openxmlformats.org/officeDocument/2006/relationships/image" Target="../media/image2.png"/><Relationship Id="rId4" Type="http://schemas.openxmlformats.org/officeDocument/2006/relationships/image" Target="../media/image3.png"/></Relationships>
</file>

<file path=ppt/slides/_rels/slide1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.png"/><Relationship Id="rId3" Type="http://schemas.openxmlformats.org/officeDocument/2006/relationships/image" Target="../media/image2.png"/><Relationship Id="rId4" Type="http://schemas.openxmlformats.org/officeDocument/2006/relationships/image" Target="../media/image3.png"/></Relationships>
</file>

<file path=ppt/slides/_rels/slide1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png"/><Relationship Id="rId3" Type="http://schemas.openxmlformats.org/officeDocument/2006/relationships/image" Target="../media/image2.png"/><Relationship Id="rId4" Type="http://schemas.openxmlformats.org/officeDocument/2006/relationships/image" Target="../media/image3.png"/></Relationships>
</file>

<file path=ppt/slides/_rels/slide1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.png"/><Relationship Id="rId3" Type="http://schemas.openxmlformats.org/officeDocument/2006/relationships/image" Target="../media/image2.png"/><Relationship Id="rId4" Type="http://schemas.openxmlformats.org/officeDocument/2006/relationships/image" Target="../media/image3.png"/></Relationships>
</file>

<file path=ppt/slides/_rels/slide1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png"/><Relationship Id="rId3" Type="http://schemas.openxmlformats.org/officeDocument/2006/relationships/image" Target="../media/image2.png"/><Relationship Id="rId4" Type="http://schemas.openxmlformats.org/officeDocument/2006/relationships/image" Target="../media/image3.png"/></Relationships>
</file>

<file path=ppt/slides/_rels/slide16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.png"/><Relationship Id="rId3" Type="http://schemas.openxmlformats.org/officeDocument/2006/relationships/image" Target="../media/image2.png"/><Relationship Id="rId4" Type="http://schemas.openxmlformats.org/officeDocument/2006/relationships/image" Target="../media/image3.png"/></Relationships>
</file>

<file path=ppt/slides/_rels/slide17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.png"/><Relationship Id="rId3" Type="http://schemas.openxmlformats.org/officeDocument/2006/relationships/image" Target="../media/image2.png"/><Relationship Id="rId4" Type="http://schemas.openxmlformats.org/officeDocument/2006/relationships/image" Target="../media/image3.png"/></Relationships>
</file>

<file path=ppt/slides/_rels/slide18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.png"/><Relationship Id="rId3" Type="http://schemas.openxmlformats.org/officeDocument/2006/relationships/image" Target="../media/image2.png"/><Relationship Id="rId4" Type="http://schemas.openxmlformats.org/officeDocument/2006/relationships/image" Target="../media/image3.png"/></Relationships>
</file>

<file path=ppt/slides/_rels/slide19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.png"/><Relationship Id="rId3" Type="http://schemas.openxmlformats.org/officeDocument/2006/relationships/image" Target="../media/image2.png"/><Relationship Id="rId4" Type="http://schemas.openxmlformats.org/officeDocument/2006/relationships/image" Target="../media/image3.png"/></Relationships>
</file>

<file path=ppt/slides/_rels/slide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png"/><Relationship Id="rId3" Type="http://schemas.openxmlformats.org/officeDocument/2006/relationships/image" Target="../media/image2.png"/><Relationship Id="rId4" Type="http://schemas.openxmlformats.org/officeDocument/2006/relationships/image" Target="../media/image3.png"/></Relationships>
</file>

<file path=ppt/slides/_rels/slide20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.png"/><Relationship Id="rId3" Type="http://schemas.openxmlformats.org/officeDocument/2006/relationships/image" Target="../media/image2.png"/><Relationship Id="rId4" Type="http://schemas.openxmlformats.org/officeDocument/2006/relationships/image" Target="../media/image3.png"/></Relationships>
</file>

<file path=ppt/slides/_rels/slide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.png"/><Relationship Id="rId3" Type="http://schemas.openxmlformats.org/officeDocument/2006/relationships/image" Target="../media/image2.png"/><Relationship Id="rId4" Type="http://schemas.openxmlformats.org/officeDocument/2006/relationships/image" Target="../media/image3.png"/></Relationships>
</file>

<file path=ppt/slides/_rels/slide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.png"/><Relationship Id="rId3" Type="http://schemas.openxmlformats.org/officeDocument/2006/relationships/image" Target="../media/image2.png"/><Relationship Id="rId4" Type="http://schemas.openxmlformats.org/officeDocument/2006/relationships/image" Target="../media/image3.png"/></Relationships>
</file>

<file path=ppt/slides/_rels/slide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.png"/><Relationship Id="rId3" Type="http://schemas.openxmlformats.org/officeDocument/2006/relationships/image" Target="../media/image2.png"/><Relationship Id="rId4" Type="http://schemas.openxmlformats.org/officeDocument/2006/relationships/image" Target="../media/image3.png"/></Relationships>
</file>

<file path=ppt/slides/_rels/slide6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.png"/><Relationship Id="rId3" Type="http://schemas.openxmlformats.org/officeDocument/2006/relationships/image" Target="../media/image2.png"/><Relationship Id="rId4" Type="http://schemas.openxmlformats.org/officeDocument/2006/relationships/image" Target="../media/image3.png"/></Relationships>
</file>

<file path=ppt/slides/_rels/slide7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.png"/><Relationship Id="rId3" Type="http://schemas.openxmlformats.org/officeDocument/2006/relationships/image" Target="../media/image2.png"/><Relationship Id="rId4" Type="http://schemas.openxmlformats.org/officeDocument/2006/relationships/image" Target="../media/image3.png"/></Relationships>
</file>

<file path=ppt/slides/_rels/slide8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.png"/><Relationship Id="rId3" Type="http://schemas.openxmlformats.org/officeDocument/2006/relationships/image" Target="../media/image2.png"/><Relationship Id="rId4" Type="http://schemas.openxmlformats.org/officeDocument/2006/relationships/image" Target="../media/image3.png"/></Relationships>
</file>

<file path=ppt/slides/_rels/slide9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.png"/><Relationship Id="rId3" Type="http://schemas.openxmlformats.org/officeDocument/2006/relationships/image" Target="../media/image2.pn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image1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1695" cy="6858000"/>
          </a:xfrm>
          <a:prstGeom prst="rect">
            <a:avLst/>
          </a:prstGeom>
        </p:spPr>
      </p:pic>
      <p:pic>
        <p:nvPicPr>
          <p:cNvPr id="3" name="Picture 2" descr="image2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2920" y="548640"/>
            <a:ext cx="1856231" cy="105156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8997696" y="950976"/>
            <a:ext cx="1554480" cy="219456"/>
          </a:xfrm>
          <a:prstGeom prst="rect">
            <a:avLst/>
          </a:prstGeom>
          <a:noFill/>
        </p:spPr>
        <p:txBody>
          <a:bodyPr wrap="square" anchor="t" lIns="36576" tIns="18288">
            <a:spAutoFit/>
          </a:bodyPr>
          <a:lstStyle/>
          <a:p>
            <a:pPr algn="r">
              <a:spcAft>
                <a:spcPts val="400"/>
              </a:spcAft>
            </a:pPr>
            <a:r>
              <a:rPr sz="1200" b="1">
                <a:solidFill>
                  <a:srgbClr val="8A99AB"/>
                </a:solidFill>
                <a:latin typeface="Arial"/>
              </a:rPr>
              <a:t>propulsé par</a:t>
            </a:r>
          </a:p>
        </p:txBody>
      </p:sp>
      <p:pic>
        <p:nvPicPr>
          <p:cNvPr id="5" name="Picture 4" descr="image3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689336" y="566928"/>
            <a:ext cx="950976" cy="9144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48640" y="2606040"/>
            <a:ext cx="8686800" cy="246888"/>
          </a:xfrm>
          <a:prstGeom prst="rect">
            <a:avLst/>
          </a:prstGeom>
          <a:noFill/>
        </p:spPr>
        <p:txBody>
          <a:bodyPr wrap="square" anchor="t" lIns="36576" tIns="18288">
            <a:spAutoFit/>
          </a:bodyPr>
          <a:lstStyle/>
          <a:p>
            <a:pPr algn="l">
              <a:spcAft>
                <a:spcPts val="400"/>
              </a:spcAft>
            </a:pPr>
            <a:r>
              <a:rPr sz="1400" b="1">
                <a:solidFill>
                  <a:srgbClr val="079FC4"/>
                </a:solidFill>
                <a:latin typeface="Arial"/>
              </a:rPr>
              <a:t>GUIDE DE DÉMARRAGE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30352" y="3063240"/>
            <a:ext cx="10058400" cy="1463040"/>
          </a:xfrm>
          <a:prstGeom prst="rect">
            <a:avLst/>
          </a:prstGeom>
          <a:noFill/>
        </p:spPr>
        <p:txBody>
          <a:bodyPr wrap="square" anchor="t" lIns="36576" tIns="18288">
            <a:spAutoFit/>
          </a:bodyPr>
          <a:lstStyle/>
          <a:p>
            <a:pPr algn="l">
              <a:lnSpc>
                <a:spcPct val="100000"/>
              </a:lnSpc>
              <a:spcAft>
                <a:spcPts val="0"/>
              </a:spcAft>
            </a:pPr>
            <a:r>
              <a:rPr sz="4400" b="1">
                <a:solidFill>
                  <a:srgbClr val="0A1638"/>
                </a:solidFill>
                <a:latin typeface="Arial"/>
              </a:rPr>
              <a:t>Prendre Pulse en main</a:t>
            </a:r>
          </a:p>
          <a:p>
            <a:pPr algn="l">
              <a:lnSpc>
                <a:spcPct val="100000"/>
              </a:lnSpc>
              <a:spcAft>
                <a:spcPts val="0"/>
              </a:spcAft>
            </a:pPr>
            <a:r>
              <a:rPr sz="4400" b="1">
                <a:solidFill>
                  <a:srgbClr val="0A1638"/>
                </a:solidFill>
                <a:latin typeface="Arial"/>
              </a:rPr>
              <a:t>en une journée.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548640" y="4937760"/>
            <a:ext cx="8686800" cy="822960"/>
          </a:xfrm>
          <a:prstGeom prst="rect">
            <a:avLst/>
          </a:prstGeom>
          <a:noFill/>
        </p:spPr>
        <p:txBody>
          <a:bodyPr wrap="square" anchor="t" lIns="36576" tIns="18288">
            <a:spAutoFit/>
          </a:bodyPr>
          <a:lstStyle/>
          <a:p>
            <a:pPr algn="l">
              <a:lnSpc>
                <a:spcPct val="112000"/>
              </a:lnSpc>
              <a:spcAft>
                <a:spcPts val="400"/>
              </a:spcAft>
            </a:pPr>
            <a:r>
              <a:rPr sz="1800" b="0">
                <a:solidFill>
                  <a:srgbClr val="475569"/>
                </a:solidFill>
                <a:latin typeface="Arial"/>
              </a:rPr>
              <a:t>Le support de votre journée d'accompagnement Océan Bleu : comprendre, voir, faire.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502920" y="6437376"/>
            <a:ext cx="960120" cy="173736"/>
          </a:xfrm>
          <a:prstGeom prst="rect">
            <a:avLst/>
          </a:prstGeom>
          <a:noFill/>
        </p:spPr>
        <p:txBody>
          <a:bodyPr wrap="square" anchor="ctr" lIns="36576" tIns="18288">
            <a:spAutoFit/>
          </a:bodyPr>
          <a:lstStyle/>
          <a:p>
            <a:pPr algn="l">
              <a:spcAft>
                <a:spcPts val="400"/>
              </a:spcAft>
            </a:pPr>
            <a:r>
              <a:rPr sz="900" b="1">
                <a:solidFill>
                  <a:srgbClr val="8A99AB"/>
                </a:solidFill>
                <a:latin typeface="Arial"/>
              </a:rPr>
              <a:t>propulsé par</a:t>
            </a:r>
          </a:p>
        </p:txBody>
      </p:sp>
      <p:pic>
        <p:nvPicPr>
          <p:cNvPr id="10" name="Picture 9" descr="image3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17320" y="6254496"/>
            <a:ext cx="475488" cy="457200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image5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1695" cy="6858000"/>
          </a:xfrm>
          <a:prstGeom prst="rect">
            <a:avLst/>
          </a:prstGeom>
        </p:spPr>
      </p:pic>
      <p:pic>
        <p:nvPicPr>
          <p:cNvPr id="3" name="Picture 2" descr="image2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2920" y="384048"/>
            <a:ext cx="1060704" cy="603504"/>
          </a:xfrm>
          <a:prstGeom prst="rect">
            <a:avLst/>
          </a:prstGeom>
        </p:spPr>
      </p:pic>
      <p:sp>
        <p:nvSpPr>
          <p:cNvPr id="4" name="Rounded Rectangle 3"/>
          <p:cNvSpPr/>
          <p:nvPr/>
        </p:nvSpPr>
        <p:spPr>
          <a:xfrm>
            <a:off x="502920" y="1371600"/>
            <a:ext cx="128016" cy="420624"/>
          </a:xfrm>
          <a:prstGeom prst="roundRect">
            <a:avLst>
              <a:gd name="adj" fmla="val 50000"/>
            </a:avLst>
          </a:prstGeom>
          <a:solidFill>
            <a:srgbClr val="079FC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5" name="TextBox 4"/>
          <p:cNvSpPr txBox="1"/>
          <p:nvPr/>
        </p:nvSpPr>
        <p:spPr>
          <a:xfrm>
            <a:off x="749808" y="1325880"/>
            <a:ext cx="10789920" cy="457200"/>
          </a:xfrm>
          <a:prstGeom prst="rect">
            <a:avLst/>
          </a:prstGeom>
          <a:noFill/>
        </p:spPr>
        <p:txBody>
          <a:bodyPr wrap="square" anchor="ctr" lIns="36576" tIns="18288">
            <a:spAutoFit/>
          </a:bodyPr>
          <a:lstStyle/>
          <a:p>
            <a:pPr algn="l">
              <a:spcAft>
                <a:spcPts val="400"/>
              </a:spcAft>
            </a:pPr>
            <a:r>
              <a:rPr sz="2400" b="1">
                <a:solidFill>
                  <a:srgbClr val="0A1638"/>
                </a:solidFill>
                <a:latin typeface="Arial"/>
              </a:rPr>
              <a:t>Tout le monde est aligné.</a:t>
            </a:r>
          </a:p>
        </p:txBody>
      </p:sp>
      <p:sp>
        <p:nvSpPr>
          <p:cNvPr id="6" name="Rounded Rectangle 5"/>
          <p:cNvSpPr/>
          <p:nvPr/>
        </p:nvSpPr>
        <p:spPr>
          <a:xfrm>
            <a:off x="749808" y="1984248"/>
            <a:ext cx="1005840" cy="36576"/>
          </a:xfrm>
          <a:prstGeom prst="roundRect">
            <a:avLst>
              <a:gd name="adj" fmla="val 50000"/>
            </a:avLst>
          </a:prstGeom>
          <a:solidFill>
            <a:srgbClr val="079FC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cxnSp>
        <p:nvCxnSpPr>
          <p:cNvPr id="7" name="Connector 6"/>
          <p:cNvCxnSpPr/>
          <p:nvPr/>
        </p:nvCxnSpPr>
        <p:spPr>
          <a:xfrm flipV="1">
            <a:off x="3657600" y="2587752"/>
            <a:ext cx="0" cy="1572768"/>
          </a:xfrm>
          <a:prstGeom prst="line">
            <a:avLst/>
          </a:prstGeom>
          <a:ln w="15875">
            <a:solidFill>
              <a:srgbClr val="C2D4E8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" name="Connector 7"/>
          <p:cNvCxnSpPr/>
          <p:nvPr/>
        </p:nvCxnSpPr>
        <p:spPr>
          <a:xfrm flipV="1">
            <a:off x="3657600" y="3374135"/>
            <a:ext cx="2336086" cy="786385"/>
          </a:xfrm>
          <a:prstGeom prst="line">
            <a:avLst/>
          </a:prstGeom>
          <a:ln w="15875">
            <a:solidFill>
              <a:srgbClr val="C2D4E8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Connector 8"/>
          <p:cNvCxnSpPr/>
          <p:nvPr/>
        </p:nvCxnSpPr>
        <p:spPr>
          <a:xfrm>
            <a:off x="3657600" y="4160520"/>
            <a:ext cx="2336086" cy="786383"/>
          </a:xfrm>
          <a:prstGeom prst="line">
            <a:avLst/>
          </a:prstGeom>
          <a:ln w="15875">
            <a:solidFill>
              <a:srgbClr val="C2D4E8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Connector 9"/>
          <p:cNvCxnSpPr/>
          <p:nvPr/>
        </p:nvCxnSpPr>
        <p:spPr>
          <a:xfrm>
            <a:off x="3657600" y="4160520"/>
            <a:ext cx="0" cy="1572768"/>
          </a:xfrm>
          <a:prstGeom prst="line">
            <a:avLst/>
          </a:prstGeom>
          <a:ln w="15875">
            <a:solidFill>
              <a:srgbClr val="C2D4E8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Rounded Rectangle 10"/>
          <p:cNvSpPr/>
          <p:nvPr/>
        </p:nvSpPr>
        <p:spPr>
          <a:xfrm>
            <a:off x="2880360" y="3657600"/>
            <a:ext cx="1554480" cy="1005840"/>
          </a:xfrm>
          <a:prstGeom prst="roundRect">
            <a:avLst>
              <a:gd name="adj" fmla="val 50000"/>
            </a:avLst>
          </a:prstGeom>
          <a:solidFill>
            <a:srgbClr val="0A163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2" name="TextBox 11"/>
          <p:cNvSpPr txBox="1"/>
          <p:nvPr/>
        </p:nvSpPr>
        <p:spPr>
          <a:xfrm>
            <a:off x="2907792" y="3703320"/>
            <a:ext cx="1499616" cy="914400"/>
          </a:xfrm>
          <a:prstGeom prst="rect">
            <a:avLst/>
          </a:prstGeom>
          <a:noFill/>
        </p:spPr>
        <p:txBody>
          <a:bodyPr wrap="square" anchor="ctr" lIns="36576" tIns="18288">
            <a:spAutoFit/>
          </a:bodyPr>
          <a:lstStyle/>
          <a:p>
            <a:pPr algn="ctr">
              <a:spcAft>
                <a:spcPts val="100"/>
              </a:spcAft>
            </a:pPr>
            <a:r>
              <a:rPr sz="1600" b="1">
                <a:solidFill>
                  <a:srgbClr val="FFFFFF"/>
                </a:solidFill>
                <a:latin typeface="Arial"/>
              </a:rPr>
              <a:t>PULSE</a:t>
            </a:r>
          </a:p>
          <a:p>
            <a:pPr algn="ctr">
              <a:spcAft>
                <a:spcPts val="100"/>
              </a:spcAft>
            </a:pPr>
            <a:r>
              <a:rPr sz="850" b="0">
                <a:solidFill>
                  <a:srgbClr val="B8C6DB"/>
                </a:solidFill>
                <a:latin typeface="Arial"/>
              </a:rPr>
              <a:t>le langage commun</a:t>
            </a:r>
          </a:p>
        </p:txBody>
      </p:sp>
      <p:sp>
        <p:nvSpPr>
          <p:cNvPr id="13" name="Rounded Rectangle 12"/>
          <p:cNvSpPr/>
          <p:nvPr/>
        </p:nvSpPr>
        <p:spPr>
          <a:xfrm>
            <a:off x="2587752" y="2240280"/>
            <a:ext cx="2139696" cy="694944"/>
          </a:xfrm>
          <a:prstGeom prst="roundRect">
            <a:avLst>
              <a:gd name="adj" fmla="val 50000"/>
            </a:avLst>
          </a:prstGeom>
          <a:solidFill>
            <a:srgbClr val="FFFFFF"/>
          </a:solidFill>
          <a:ln w="19050">
            <a:solidFill>
              <a:srgbClr val="1B3FC7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4" name="TextBox 13"/>
          <p:cNvSpPr txBox="1"/>
          <p:nvPr/>
        </p:nvSpPr>
        <p:spPr>
          <a:xfrm>
            <a:off x="2660904" y="2240280"/>
            <a:ext cx="1993391" cy="694944"/>
          </a:xfrm>
          <a:prstGeom prst="rect">
            <a:avLst/>
          </a:prstGeom>
          <a:noFill/>
        </p:spPr>
        <p:txBody>
          <a:bodyPr wrap="square" anchor="ctr" lIns="36576" tIns="18288">
            <a:spAutoFit/>
          </a:bodyPr>
          <a:lstStyle/>
          <a:p>
            <a:pPr algn="ctr">
              <a:spcAft>
                <a:spcPts val="400"/>
              </a:spcAft>
            </a:pPr>
            <a:r>
              <a:rPr sz="1100" b="1">
                <a:solidFill>
                  <a:srgbClr val="1B3FC7"/>
                </a:solidFill>
                <a:latin typeface="Arial"/>
              </a:rPr>
              <a:t>DR · Manager</a:t>
            </a:r>
          </a:p>
        </p:txBody>
      </p:sp>
      <p:sp>
        <p:nvSpPr>
          <p:cNvPr id="15" name="Rounded Rectangle 14"/>
          <p:cNvSpPr/>
          <p:nvPr/>
        </p:nvSpPr>
        <p:spPr>
          <a:xfrm>
            <a:off x="4923838" y="3026663"/>
            <a:ext cx="2139696" cy="694944"/>
          </a:xfrm>
          <a:prstGeom prst="roundRect">
            <a:avLst>
              <a:gd name="adj" fmla="val 50000"/>
            </a:avLst>
          </a:prstGeom>
          <a:solidFill>
            <a:srgbClr val="FFFFFF"/>
          </a:solidFill>
          <a:ln w="19050">
            <a:solidFill>
              <a:srgbClr val="475569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6" name="TextBox 15"/>
          <p:cNvSpPr txBox="1"/>
          <p:nvPr/>
        </p:nvSpPr>
        <p:spPr>
          <a:xfrm>
            <a:off x="4996990" y="3026663"/>
            <a:ext cx="1993391" cy="694944"/>
          </a:xfrm>
          <a:prstGeom prst="rect">
            <a:avLst/>
          </a:prstGeom>
          <a:noFill/>
        </p:spPr>
        <p:txBody>
          <a:bodyPr wrap="square" anchor="ctr" lIns="36576" tIns="18288">
            <a:spAutoFit/>
          </a:bodyPr>
          <a:lstStyle/>
          <a:p>
            <a:pPr algn="ctr">
              <a:spcAft>
                <a:spcPts val="400"/>
              </a:spcAft>
            </a:pPr>
            <a:r>
              <a:rPr sz="1100" b="1">
                <a:solidFill>
                  <a:srgbClr val="475569"/>
                </a:solidFill>
                <a:latin typeface="Arial"/>
              </a:rPr>
              <a:t>Collaborateur</a:t>
            </a:r>
          </a:p>
        </p:txBody>
      </p:sp>
      <p:sp>
        <p:nvSpPr>
          <p:cNvPr id="17" name="Rounded Rectangle 16"/>
          <p:cNvSpPr/>
          <p:nvPr/>
        </p:nvSpPr>
        <p:spPr>
          <a:xfrm>
            <a:off x="4923838" y="4599431"/>
            <a:ext cx="2139696" cy="694944"/>
          </a:xfrm>
          <a:prstGeom prst="roundRect">
            <a:avLst>
              <a:gd name="adj" fmla="val 50000"/>
            </a:avLst>
          </a:prstGeom>
          <a:solidFill>
            <a:srgbClr val="FFFFFF"/>
          </a:solidFill>
          <a:ln w="19050">
            <a:solidFill>
              <a:srgbClr val="7C3AED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8" name="TextBox 17"/>
          <p:cNvSpPr txBox="1"/>
          <p:nvPr/>
        </p:nvSpPr>
        <p:spPr>
          <a:xfrm>
            <a:off x="4996990" y="4599431"/>
            <a:ext cx="1993391" cy="694944"/>
          </a:xfrm>
          <a:prstGeom prst="rect">
            <a:avLst/>
          </a:prstGeom>
          <a:noFill/>
        </p:spPr>
        <p:txBody>
          <a:bodyPr wrap="square" anchor="ctr" lIns="36576" tIns="18288">
            <a:spAutoFit/>
          </a:bodyPr>
          <a:lstStyle/>
          <a:p>
            <a:pPr algn="ctr">
              <a:spcAft>
                <a:spcPts val="400"/>
              </a:spcAft>
            </a:pPr>
            <a:r>
              <a:rPr sz="1100" b="1">
                <a:solidFill>
                  <a:srgbClr val="7C3AED"/>
                </a:solidFill>
                <a:latin typeface="Arial"/>
              </a:rPr>
              <a:t>HRBP</a:t>
            </a:r>
          </a:p>
        </p:txBody>
      </p:sp>
      <p:sp>
        <p:nvSpPr>
          <p:cNvPr id="19" name="Rounded Rectangle 18"/>
          <p:cNvSpPr/>
          <p:nvPr/>
        </p:nvSpPr>
        <p:spPr>
          <a:xfrm>
            <a:off x="2587752" y="5385816"/>
            <a:ext cx="2139696" cy="694944"/>
          </a:xfrm>
          <a:prstGeom prst="roundRect">
            <a:avLst>
              <a:gd name="adj" fmla="val 50000"/>
            </a:avLst>
          </a:prstGeom>
          <a:solidFill>
            <a:srgbClr val="10B98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0" name="TextBox 19"/>
          <p:cNvSpPr txBox="1"/>
          <p:nvPr/>
        </p:nvSpPr>
        <p:spPr>
          <a:xfrm>
            <a:off x="2660904" y="5385816"/>
            <a:ext cx="1993391" cy="694944"/>
          </a:xfrm>
          <a:prstGeom prst="rect">
            <a:avLst/>
          </a:prstGeom>
          <a:noFill/>
        </p:spPr>
        <p:txBody>
          <a:bodyPr wrap="square" anchor="ctr" lIns="36576" tIns="18288">
            <a:spAutoFit/>
          </a:bodyPr>
          <a:lstStyle/>
          <a:p>
            <a:pPr algn="ctr">
              <a:spcAft>
                <a:spcPts val="400"/>
              </a:spcAft>
            </a:pPr>
            <a:r>
              <a:rPr sz="1100" b="1">
                <a:solidFill>
                  <a:srgbClr val="FFFFFF"/>
                </a:solidFill>
                <a:latin typeface="Arial"/>
              </a:rPr>
              <a:t>Service Formation</a:t>
            </a:r>
          </a:p>
        </p:txBody>
      </p:sp>
      <p:sp>
        <p:nvSpPr>
          <p:cNvPr id="21" name="Rounded Rectangle 20"/>
          <p:cNvSpPr/>
          <p:nvPr/>
        </p:nvSpPr>
        <p:spPr>
          <a:xfrm>
            <a:off x="7360920" y="2331720"/>
            <a:ext cx="4325112" cy="3611880"/>
          </a:xfrm>
          <a:prstGeom prst="roundRect">
            <a:avLst>
              <a:gd name="adj" fmla="val 5000"/>
            </a:avLst>
          </a:prstGeom>
          <a:solidFill>
            <a:srgbClr val="FFFFFF"/>
          </a:solidFill>
          <a:ln w="12700">
            <a:solidFill>
              <a:srgbClr val="E2E8F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2" name="Rounded Rectangle 21"/>
          <p:cNvSpPr/>
          <p:nvPr/>
        </p:nvSpPr>
        <p:spPr>
          <a:xfrm>
            <a:off x="7360920" y="2514600"/>
            <a:ext cx="82296" cy="3246120"/>
          </a:xfrm>
          <a:prstGeom prst="roundRect">
            <a:avLst>
              <a:gd name="adj" fmla="val 50000"/>
            </a:avLst>
          </a:prstGeom>
          <a:solidFill>
            <a:srgbClr val="10B98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3" name="TextBox 22"/>
          <p:cNvSpPr txBox="1"/>
          <p:nvPr/>
        </p:nvSpPr>
        <p:spPr>
          <a:xfrm>
            <a:off x="7653528" y="2569463"/>
            <a:ext cx="3822192" cy="3154680"/>
          </a:xfrm>
          <a:prstGeom prst="rect">
            <a:avLst/>
          </a:prstGeom>
          <a:noFill/>
        </p:spPr>
        <p:txBody>
          <a:bodyPr wrap="square" anchor="t" lIns="36576" tIns="18288">
            <a:spAutoFit/>
          </a:bodyPr>
          <a:lstStyle/>
          <a:p>
            <a:pPr algn="l">
              <a:lnSpc>
                <a:spcPct val="108000"/>
              </a:lnSpc>
              <a:spcAft>
                <a:spcPts val="400"/>
              </a:spcAft>
            </a:pPr>
            <a:r>
              <a:rPr sz="1700" b="1">
                <a:solidFill>
                  <a:srgbClr val="10B981"/>
                </a:solidFill>
                <a:latin typeface="Arial"/>
              </a:rPr>
              <a:t>Service Formation</a:t>
            </a:r>
          </a:p>
          <a:p>
            <a:pPr algn="l">
              <a:lnSpc>
                <a:spcPct val="108000"/>
              </a:lnSpc>
              <a:spcAft>
                <a:spcPts val="400"/>
              </a:spcAft>
            </a:pPr>
            <a:r>
              <a:rPr sz="950" b="1">
                <a:solidFill>
                  <a:srgbClr val="475569"/>
                </a:solidFill>
                <a:latin typeface="Arial"/>
              </a:rPr>
              <a:t>LA PROBLÉMATIQUE</a:t>
            </a:r>
          </a:p>
          <a:p>
            <a:pPr algn="l">
              <a:lnSpc>
                <a:spcPct val="108000"/>
              </a:lnSpc>
              <a:spcAft>
                <a:spcPts val="400"/>
              </a:spcAft>
            </a:pPr>
            <a:r>
              <a:rPr sz="1200" b="0">
                <a:solidFill>
                  <a:srgbClr val="0A1638"/>
                </a:solidFill>
                <a:latin typeface="Arial"/>
              </a:rPr>
              <a:t>Je déploie des formations sans preuve qu'elles bougent la performance.</a:t>
            </a:r>
          </a:p>
          <a:p>
            <a:pPr algn="l">
              <a:lnSpc>
                <a:spcPct val="108000"/>
              </a:lnSpc>
              <a:spcAft>
                <a:spcPts val="400"/>
              </a:spcAft>
            </a:pPr>
            <a:r>
              <a:rPr sz="500" b="0">
                <a:solidFill>
                  <a:srgbClr val="475569"/>
                </a:solidFill>
                <a:latin typeface="Arial"/>
              </a:rPr>
              <a:t> </a:t>
            </a:r>
          </a:p>
          <a:p>
            <a:pPr algn="l">
              <a:lnSpc>
                <a:spcPct val="108000"/>
              </a:lnSpc>
              <a:spcAft>
                <a:spcPts val="400"/>
              </a:spcAft>
            </a:pPr>
            <a:r>
              <a:rPr sz="950" b="1">
                <a:solidFill>
                  <a:srgbClr val="10B981"/>
                </a:solidFill>
                <a:latin typeface="Arial"/>
              </a:rPr>
              <a:t>LA RÉPONSE PULSE</a:t>
            </a:r>
          </a:p>
          <a:p>
            <a:pPr algn="l">
              <a:lnSpc>
                <a:spcPct val="108000"/>
              </a:lnSpc>
              <a:spcAft>
                <a:spcPts val="400"/>
              </a:spcAft>
            </a:pPr>
            <a:r>
              <a:rPr sz="1200" b="0">
                <a:solidFill>
                  <a:srgbClr val="475569"/>
                </a:solidFill>
                <a:latin typeface="Arial"/>
              </a:rPr>
              <a:t>Je vois les vrais axes critiques par région et compétence, et je mesure l'impact T0 → T+12.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502920" y="6437376"/>
            <a:ext cx="960120" cy="173736"/>
          </a:xfrm>
          <a:prstGeom prst="rect">
            <a:avLst/>
          </a:prstGeom>
          <a:noFill/>
        </p:spPr>
        <p:txBody>
          <a:bodyPr wrap="square" anchor="ctr" lIns="36576" tIns="18288">
            <a:spAutoFit/>
          </a:bodyPr>
          <a:lstStyle/>
          <a:p>
            <a:pPr algn="l">
              <a:spcAft>
                <a:spcPts val="400"/>
              </a:spcAft>
            </a:pPr>
            <a:r>
              <a:rPr sz="900" b="1">
                <a:solidFill>
                  <a:srgbClr val="8A99AB"/>
                </a:solidFill>
                <a:latin typeface="Arial"/>
              </a:rPr>
              <a:t>propulsé par</a:t>
            </a:r>
          </a:p>
        </p:txBody>
      </p:sp>
      <p:pic>
        <p:nvPicPr>
          <p:cNvPr id="25" name="Picture 24" descr="image3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17320" y="6254496"/>
            <a:ext cx="475488" cy="457200"/>
          </a:xfrm>
          <a:prstGeom prst="rect">
            <a:avLst/>
          </a:prstGeom>
        </p:spPr>
      </p:pic>
      <p:sp>
        <p:nvSpPr>
          <p:cNvPr id="26" name="TextBox 25"/>
          <p:cNvSpPr txBox="1"/>
          <p:nvPr/>
        </p:nvSpPr>
        <p:spPr>
          <a:xfrm>
            <a:off x="11091672" y="6409944"/>
            <a:ext cx="640080" cy="173736"/>
          </a:xfrm>
          <a:prstGeom prst="rect">
            <a:avLst/>
          </a:prstGeom>
          <a:noFill/>
        </p:spPr>
        <p:txBody>
          <a:bodyPr wrap="square" anchor="ctr" lIns="36576" tIns="18288">
            <a:spAutoFit/>
          </a:bodyPr>
          <a:lstStyle/>
          <a:p>
            <a:pPr algn="r">
              <a:spcAft>
                <a:spcPts val="400"/>
              </a:spcAft>
            </a:pPr>
            <a:r>
              <a:rPr sz="900" b="1">
                <a:solidFill>
                  <a:srgbClr val="8A99AB"/>
                </a:solidFill>
                <a:latin typeface="Arial"/>
              </a:rPr>
              <a:t>10 / 20</a:t>
            </a:r>
          </a:p>
        </p:txBody>
      </p:sp>
    </p:spTree>
  </p:cSld>
  <p:clrMapOvr>
    <a:masterClrMapping/>
  </p:clrMapOvr>
  <p:transition spd="med">
    <p:split orient="horz" dir="out"/>
  </p:transition>
</p:sld>
</file>

<file path=ppt/slides/slide1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image5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1695" cy="6858000"/>
          </a:xfrm>
          <a:prstGeom prst="rect">
            <a:avLst/>
          </a:prstGeom>
        </p:spPr>
      </p:pic>
      <p:pic>
        <p:nvPicPr>
          <p:cNvPr id="3" name="Picture 2" descr="image2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2920" y="384048"/>
            <a:ext cx="1060704" cy="603504"/>
          </a:xfrm>
          <a:prstGeom prst="rect">
            <a:avLst/>
          </a:prstGeom>
        </p:spPr>
      </p:pic>
      <p:sp>
        <p:nvSpPr>
          <p:cNvPr id="4" name="Rounded Rectangle 3"/>
          <p:cNvSpPr/>
          <p:nvPr/>
        </p:nvSpPr>
        <p:spPr>
          <a:xfrm>
            <a:off x="502920" y="1371600"/>
            <a:ext cx="128016" cy="420624"/>
          </a:xfrm>
          <a:prstGeom prst="roundRect">
            <a:avLst>
              <a:gd name="adj" fmla="val 50000"/>
            </a:avLst>
          </a:prstGeom>
          <a:solidFill>
            <a:srgbClr val="079FC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5" name="TextBox 4"/>
          <p:cNvSpPr txBox="1"/>
          <p:nvPr/>
        </p:nvSpPr>
        <p:spPr>
          <a:xfrm>
            <a:off x="749808" y="1325880"/>
            <a:ext cx="10789920" cy="457200"/>
          </a:xfrm>
          <a:prstGeom prst="rect">
            <a:avLst/>
          </a:prstGeom>
          <a:noFill/>
        </p:spPr>
        <p:txBody>
          <a:bodyPr wrap="square" anchor="ctr" lIns="36576" tIns="18288">
            <a:spAutoFit/>
          </a:bodyPr>
          <a:lstStyle/>
          <a:p>
            <a:pPr algn="l">
              <a:spcAft>
                <a:spcPts val="400"/>
              </a:spcAft>
            </a:pPr>
            <a:r>
              <a:rPr sz="2400" b="1">
                <a:solidFill>
                  <a:srgbClr val="0A1638"/>
                </a:solidFill>
                <a:latin typeface="Arial"/>
              </a:rPr>
              <a:t>Tout le monde est aligné.</a:t>
            </a:r>
          </a:p>
        </p:txBody>
      </p:sp>
      <p:sp>
        <p:nvSpPr>
          <p:cNvPr id="6" name="Rounded Rectangle 5"/>
          <p:cNvSpPr/>
          <p:nvPr/>
        </p:nvSpPr>
        <p:spPr>
          <a:xfrm>
            <a:off x="749808" y="1984248"/>
            <a:ext cx="1005840" cy="36576"/>
          </a:xfrm>
          <a:prstGeom prst="roundRect">
            <a:avLst>
              <a:gd name="adj" fmla="val 50000"/>
            </a:avLst>
          </a:prstGeom>
          <a:solidFill>
            <a:srgbClr val="079FC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cxnSp>
        <p:nvCxnSpPr>
          <p:cNvPr id="7" name="Connector 6"/>
          <p:cNvCxnSpPr/>
          <p:nvPr/>
        </p:nvCxnSpPr>
        <p:spPr>
          <a:xfrm flipV="1">
            <a:off x="3657600" y="2587752"/>
            <a:ext cx="0" cy="1572768"/>
          </a:xfrm>
          <a:prstGeom prst="line">
            <a:avLst/>
          </a:prstGeom>
          <a:ln w="15875">
            <a:solidFill>
              <a:srgbClr val="C2D4E8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" name="Connector 7"/>
          <p:cNvCxnSpPr/>
          <p:nvPr/>
        </p:nvCxnSpPr>
        <p:spPr>
          <a:xfrm flipV="1">
            <a:off x="3657600" y="3374135"/>
            <a:ext cx="2336086" cy="786385"/>
          </a:xfrm>
          <a:prstGeom prst="line">
            <a:avLst/>
          </a:prstGeom>
          <a:ln w="15875">
            <a:solidFill>
              <a:srgbClr val="C2D4E8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Connector 8"/>
          <p:cNvCxnSpPr/>
          <p:nvPr/>
        </p:nvCxnSpPr>
        <p:spPr>
          <a:xfrm>
            <a:off x="3657600" y="4160520"/>
            <a:ext cx="2336086" cy="786383"/>
          </a:xfrm>
          <a:prstGeom prst="line">
            <a:avLst/>
          </a:prstGeom>
          <a:ln w="15875">
            <a:solidFill>
              <a:srgbClr val="C2D4E8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Connector 9"/>
          <p:cNvCxnSpPr/>
          <p:nvPr/>
        </p:nvCxnSpPr>
        <p:spPr>
          <a:xfrm>
            <a:off x="3657600" y="4160520"/>
            <a:ext cx="0" cy="1572768"/>
          </a:xfrm>
          <a:prstGeom prst="line">
            <a:avLst/>
          </a:prstGeom>
          <a:ln w="15875">
            <a:solidFill>
              <a:srgbClr val="C2D4E8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Connector 10"/>
          <p:cNvCxnSpPr/>
          <p:nvPr/>
        </p:nvCxnSpPr>
        <p:spPr>
          <a:xfrm flipH="1">
            <a:off x="1321513" y="4160520"/>
            <a:ext cx="2336087" cy="786384"/>
          </a:xfrm>
          <a:prstGeom prst="line">
            <a:avLst/>
          </a:prstGeom>
          <a:ln w="15875">
            <a:solidFill>
              <a:srgbClr val="C2D4E8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Rounded Rectangle 11"/>
          <p:cNvSpPr/>
          <p:nvPr/>
        </p:nvSpPr>
        <p:spPr>
          <a:xfrm>
            <a:off x="2880360" y="3657600"/>
            <a:ext cx="1554480" cy="1005840"/>
          </a:xfrm>
          <a:prstGeom prst="roundRect">
            <a:avLst>
              <a:gd name="adj" fmla="val 50000"/>
            </a:avLst>
          </a:prstGeom>
          <a:solidFill>
            <a:srgbClr val="0A163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3" name="TextBox 12"/>
          <p:cNvSpPr txBox="1"/>
          <p:nvPr/>
        </p:nvSpPr>
        <p:spPr>
          <a:xfrm>
            <a:off x="2907792" y="3703320"/>
            <a:ext cx="1499616" cy="914400"/>
          </a:xfrm>
          <a:prstGeom prst="rect">
            <a:avLst/>
          </a:prstGeom>
          <a:noFill/>
        </p:spPr>
        <p:txBody>
          <a:bodyPr wrap="square" anchor="ctr" lIns="36576" tIns="18288">
            <a:spAutoFit/>
          </a:bodyPr>
          <a:lstStyle/>
          <a:p>
            <a:pPr algn="ctr">
              <a:spcAft>
                <a:spcPts val="100"/>
              </a:spcAft>
            </a:pPr>
            <a:r>
              <a:rPr sz="1600" b="1">
                <a:solidFill>
                  <a:srgbClr val="FFFFFF"/>
                </a:solidFill>
                <a:latin typeface="Arial"/>
              </a:rPr>
              <a:t>PULSE</a:t>
            </a:r>
          </a:p>
          <a:p>
            <a:pPr algn="ctr">
              <a:spcAft>
                <a:spcPts val="100"/>
              </a:spcAft>
            </a:pPr>
            <a:r>
              <a:rPr sz="850" b="0">
                <a:solidFill>
                  <a:srgbClr val="B8C6DB"/>
                </a:solidFill>
                <a:latin typeface="Arial"/>
              </a:rPr>
              <a:t>le langage commun</a:t>
            </a:r>
          </a:p>
        </p:txBody>
      </p:sp>
      <p:sp>
        <p:nvSpPr>
          <p:cNvPr id="14" name="Rounded Rectangle 13"/>
          <p:cNvSpPr/>
          <p:nvPr/>
        </p:nvSpPr>
        <p:spPr>
          <a:xfrm>
            <a:off x="2587752" y="2240280"/>
            <a:ext cx="2139696" cy="694944"/>
          </a:xfrm>
          <a:prstGeom prst="roundRect">
            <a:avLst>
              <a:gd name="adj" fmla="val 50000"/>
            </a:avLst>
          </a:prstGeom>
          <a:solidFill>
            <a:srgbClr val="FFFFFF"/>
          </a:solidFill>
          <a:ln w="19050">
            <a:solidFill>
              <a:srgbClr val="1B3FC7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5" name="TextBox 14"/>
          <p:cNvSpPr txBox="1"/>
          <p:nvPr/>
        </p:nvSpPr>
        <p:spPr>
          <a:xfrm>
            <a:off x="2660904" y="2240280"/>
            <a:ext cx="1993391" cy="694944"/>
          </a:xfrm>
          <a:prstGeom prst="rect">
            <a:avLst/>
          </a:prstGeom>
          <a:noFill/>
        </p:spPr>
        <p:txBody>
          <a:bodyPr wrap="square" anchor="ctr" lIns="36576" tIns="18288">
            <a:spAutoFit/>
          </a:bodyPr>
          <a:lstStyle/>
          <a:p>
            <a:pPr algn="ctr">
              <a:spcAft>
                <a:spcPts val="400"/>
              </a:spcAft>
            </a:pPr>
            <a:r>
              <a:rPr sz="1100" b="1">
                <a:solidFill>
                  <a:srgbClr val="1B3FC7"/>
                </a:solidFill>
                <a:latin typeface="Arial"/>
              </a:rPr>
              <a:t>DR · Manager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4923838" y="3026663"/>
            <a:ext cx="2139696" cy="694944"/>
          </a:xfrm>
          <a:prstGeom prst="roundRect">
            <a:avLst>
              <a:gd name="adj" fmla="val 50000"/>
            </a:avLst>
          </a:prstGeom>
          <a:solidFill>
            <a:srgbClr val="FFFFFF"/>
          </a:solidFill>
          <a:ln w="19050">
            <a:solidFill>
              <a:srgbClr val="475569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7" name="TextBox 16"/>
          <p:cNvSpPr txBox="1"/>
          <p:nvPr/>
        </p:nvSpPr>
        <p:spPr>
          <a:xfrm>
            <a:off x="4996990" y="3026663"/>
            <a:ext cx="1993391" cy="694944"/>
          </a:xfrm>
          <a:prstGeom prst="rect">
            <a:avLst/>
          </a:prstGeom>
          <a:noFill/>
        </p:spPr>
        <p:txBody>
          <a:bodyPr wrap="square" anchor="ctr" lIns="36576" tIns="18288">
            <a:spAutoFit/>
          </a:bodyPr>
          <a:lstStyle/>
          <a:p>
            <a:pPr algn="ctr">
              <a:spcAft>
                <a:spcPts val="400"/>
              </a:spcAft>
            </a:pPr>
            <a:r>
              <a:rPr sz="1100" b="1">
                <a:solidFill>
                  <a:srgbClr val="475569"/>
                </a:solidFill>
                <a:latin typeface="Arial"/>
              </a:rPr>
              <a:t>Collaborateur</a:t>
            </a:r>
          </a:p>
        </p:txBody>
      </p:sp>
      <p:sp>
        <p:nvSpPr>
          <p:cNvPr id="18" name="Rounded Rectangle 17"/>
          <p:cNvSpPr/>
          <p:nvPr/>
        </p:nvSpPr>
        <p:spPr>
          <a:xfrm>
            <a:off x="4923838" y="4599431"/>
            <a:ext cx="2139696" cy="694944"/>
          </a:xfrm>
          <a:prstGeom prst="roundRect">
            <a:avLst>
              <a:gd name="adj" fmla="val 50000"/>
            </a:avLst>
          </a:prstGeom>
          <a:solidFill>
            <a:srgbClr val="FFFFFF"/>
          </a:solidFill>
          <a:ln w="19050">
            <a:solidFill>
              <a:srgbClr val="7C3AED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9" name="TextBox 18"/>
          <p:cNvSpPr txBox="1"/>
          <p:nvPr/>
        </p:nvSpPr>
        <p:spPr>
          <a:xfrm>
            <a:off x="4996990" y="4599431"/>
            <a:ext cx="1993391" cy="694944"/>
          </a:xfrm>
          <a:prstGeom prst="rect">
            <a:avLst/>
          </a:prstGeom>
          <a:noFill/>
        </p:spPr>
        <p:txBody>
          <a:bodyPr wrap="square" anchor="ctr" lIns="36576" tIns="18288">
            <a:spAutoFit/>
          </a:bodyPr>
          <a:lstStyle/>
          <a:p>
            <a:pPr algn="ctr">
              <a:spcAft>
                <a:spcPts val="400"/>
              </a:spcAft>
            </a:pPr>
            <a:r>
              <a:rPr sz="1100" b="1">
                <a:solidFill>
                  <a:srgbClr val="7C3AED"/>
                </a:solidFill>
                <a:latin typeface="Arial"/>
              </a:rPr>
              <a:t>HRBP</a:t>
            </a:r>
          </a:p>
        </p:txBody>
      </p:sp>
      <p:sp>
        <p:nvSpPr>
          <p:cNvPr id="20" name="Rounded Rectangle 19"/>
          <p:cNvSpPr/>
          <p:nvPr/>
        </p:nvSpPr>
        <p:spPr>
          <a:xfrm>
            <a:off x="2587752" y="5385816"/>
            <a:ext cx="2139696" cy="694944"/>
          </a:xfrm>
          <a:prstGeom prst="roundRect">
            <a:avLst>
              <a:gd name="adj" fmla="val 50000"/>
            </a:avLst>
          </a:prstGeom>
          <a:solidFill>
            <a:srgbClr val="FFFFFF"/>
          </a:solidFill>
          <a:ln w="19050">
            <a:solidFill>
              <a:srgbClr val="10B98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1" name="TextBox 20"/>
          <p:cNvSpPr txBox="1"/>
          <p:nvPr/>
        </p:nvSpPr>
        <p:spPr>
          <a:xfrm>
            <a:off x="2660904" y="5385816"/>
            <a:ext cx="1993391" cy="694944"/>
          </a:xfrm>
          <a:prstGeom prst="rect">
            <a:avLst/>
          </a:prstGeom>
          <a:noFill/>
        </p:spPr>
        <p:txBody>
          <a:bodyPr wrap="square" anchor="ctr" lIns="36576" tIns="18288">
            <a:spAutoFit/>
          </a:bodyPr>
          <a:lstStyle/>
          <a:p>
            <a:pPr algn="ctr">
              <a:spcAft>
                <a:spcPts val="400"/>
              </a:spcAft>
            </a:pPr>
            <a:r>
              <a:rPr sz="1100" b="1">
                <a:solidFill>
                  <a:srgbClr val="10B981"/>
                </a:solidFill>
                <a:latin typeface="Arial"/>
              </a:rPr>
              <a:t>Service Formation</a:t>
            </a:r>
          </a:p>
        </p:txBody>
      </p:sp>
      <p:sp>
        <p:nvSpPr>
          <p:cNvPr id="22" name="Rounded Rectangle 21"/>
          <p:cNvSpPr/>
          <p:nvPr/>
        </p:nvSpPr>
        <p:spPr>
          <a:xfrm>
            <a:off x="251665" y="4599432"/>
            <a:ext cx="2139696" cy="694944"/>
          </a:xfrm>
          <a:prstGeom prst="roundRect">
            <a:avLst>
              <a:gd name="adj" fmla="val 50000"/>
            </a:avLst>
          </a:prstGeom>
          <a:solidFill>
            <a:srgbClr val="E84A1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3" name="TextBox 22"/>
          <p:cNvSpPr txBox="1"/>
          <p:nvPr/>
        </p:nvSpPr>
        <p:spPr>
          <a:xfrm>
            <a:off x="324817" y="4599432"/>
            <a:ext cx="1993391" cy="694944"/>
          </a:xfrm>
          <a:prstGeom prst="rect">
            <a:avLst/>
          </a:prstGeom>
          <a:noFill/>
        </p:spPr>
        <p:txBody>
          <a:bodyPr wrap="square" anchor="ctr" lIns="36576" tIns="18288">
            <a:spAutoFit/>
          </a:bodyPr>
          <a:lstStyle/>
          <a:p>
            <a:pPr algn="ctr">
              <a:spcAft>
                <a:spcPts val="400"/>
              </a:spcAft>
            </a:pPr>
            <a:r>
              <a:rPr sz="1100" b="1">
                <a:solidFill>
                  <a:srgbClr val="FFFFFF"/>
                </a:solidFill>
                <a:latin typeface="Arial"/>
              </a:rPr>
              <a:t>CODIR</a:t>
            </a:r>
          </a:p>
        </p:txBody>
      </p:sp>
      <p:sp>
        <p:nvSpPr>
          <p:cNvPr id="24" name="Rounded Rectangle 23"/>
          <p:cNvSpPr/>
          <p:nvPr/>
        </p:nvSpPr>
        <p:spPr>
          <a:xfrm>
            <a:off x="7360920" y="2331720"/>
            <a:ext cx="4325112" cy="3611880"/>
          </a:xfrm>
          <a:prstGeom prst="roundRect">
            <a:avLst>
              <a:gd name="adj" fmla="val 5000"/>
            </a:avLst>
          </a:prstGeom>
          <a:solidFill>
            <a:srgbClr val="FFFFFF"/>
          </a:solidFill>
          <a:ln w="12700">
            <a:solidFill>
              <a:srgbClr val="E2E8F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5" name="Rounded Rectangle 24"/>
          <p:cNvSpPr/>
          <p:nvPr/>
        </p:nvSpPr>
        <p:spPr>
          <a:xfrm>
            <a:off x="7360920" y="2514600"/>
            <a:ext cx="82296" cy="3246120"/>
          </a:xfrm>
          <a:prstGeom prst="roundRect">
            <a:avLst>
              <a:gd name="adj" fmla="val 50000"/>
            </a:avLst>
          </a:prstGeom>
          <a:solidFill>
            <a:srgbClr val="E84A1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6" name="TextBox 25"/>
          <p:cNvSpPr txBox="1"/>
          <p:nvPr/>
        </p:nvSpPr>
        <p:spPr>
          <a:xfrm>
            <a:off x="7653528" y="2569463"/>
            <a:ext cx="3822192" cy="3154680"/>
          </a:xfrm>
          <a:prstGeom prst="rect">
            <a:avLst/>
          </a:prstGeom>
          <a:noFill/>
        </p:spPr>
        <p:txBody>
          <a:bodyPr wrap="square" anchor="t" lIns="36576" tIns="18288">
            <a:spAutoFit/>
          </a:bodyPr>
          <a:lstStyle/>
          <a:p>
            <a:pPr algn="l">
              <a:lnSpc>
                <a:spcPct val="108000"/>
              </a:lnSpc>
              <a:spcAft>
                <a:spcPts val="400"/>
              </a:spcAft>
            </a:pPr>
            <a:r>
              <a:rPr sz="1700" b="1">
                <a:solidFill>
                  <a:srgbClr val="E84A1B"/>
                </a:solidFill>
                <a:latin typeface="Arial"/>
              </a:rPr>
              <a:t>CODIR</a:t>
            </a:r>
          </a:p>
          <a:p>
            <a:pPr algn="l">
              <a:lnSpc>
                <a:spcPct val="108000"/>
              </a:lnSpc>
              <a:spcAft>
                <a:spcPts val="400"/>
              </a:spcAft>
            </a:pPr>
            <a:r>
              <a:rPr sz="950" b="1">
                <a:solidFill>
                  <a:srgbClr val="475569"/>
                </a:solidFill>
                <a:latin typeface="Arial"/>
              </a:rPr>
              <a:t>LA PROBLÉMATIQUE</a:t>
            </a:r>
          </a:p>
          <a:p>
            <a:pPr algn="l">
              <a:lnSpc>
                <a:spcPct val="108000"/>
              </a:lnSpc>
              <a:spcAft>
                <a:spcPts val="400"/>
              </a:spcAft>
            </a:pPr>
            <a:r>
              <a:rPr sz="1200" b="0">
                <a:solidFill>
                  <a:srgbClr val="0A1638"/>
                </a:solidFill>
                <a:latin typeface="Arial"/>
              </a:rPr>
              <a:t>Le chiffre tombe chaque trimestre — mais quelles compétences le génèrent ?</a:t>
            </a:r>
          </a:p>
          <a:p>
            <a:pPr algn="l">
              <a:lnSpc>
                <a:spcPct val="108000"/>
              </a:lnSpc>
              <a:spcAft>
                <a:spcPts val="400"/>
              </a:spcAft>
            </a:pPr>
            <a:r>
              <a:rPr sz="500" b="0">
                <a:solidFill>
                  <a:srgbClr val="475569"/>
                </a:solidFill>
                <a:latin typeface="Arial"/>
              </a:rPr>
              <a:t> </a:t>
            </a:r>
          </a:p>
          <a:p>
            <a:pPr algn="l">
              <a:lnSpc>
                <a:spcPct val="108000"/>
              </a:lnSpc>
              <a:spcAft>
                <a:spcPts val="400"/>
              </a:spcAft>
            </a:pPr>
            <a:r>
              <a:rPr sz="950" b="1">
                <a:solidFill>
                  <a:srgbClr val="E84A1B"/>
                </a:solidFill>
                <a:latin typeface="Arial"/>
              </a:rPr>
              <a:t>LA RÉPONSE PULSE</a:t>
            </a:r>
          </a:p>
          <a:p>
            <a:pPr algn="l">
              <a:lnSpc>
                <a:spcPct val="108000"/>
              </a:lnSpc>
              <a:spcAft>
                <a:spcPts val="400"/>
              </a:spcAft>
            </a:pPr>
            <a:r>
              <a:rPr sz="1200" b="0">
                <a:solidFill>
                  <a:srgbClr val="475569"/>
                </a:solidFill>
                <a:latin typeface="Arial"/>
              </a:rPr>
              <a:t>Un rituel annuel chiffré T0 → T+12, par région et compétence : comparable, pilotable.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502920" y="6437376"/>
            <a:ext cx="960120" cy="173736"/>
          </a:xfrm>
          <a:prstGeom prst="rect">
            <a:avLst/>
          </a:prstGeom>
          <a:noFill/>
        </p:spPr>
        <p:txBody>
          <a:bodyPr wrap="square" anchor="ctr" lIns="36576" tIns="18288">
            <a:spAutoFit/>
          </a:bodyPr>
          <a:lstStyle/>
          <a:p>
            <a:pPr algn="l">
              <a:spcAft>
                <a:spcPts val="400"/>
              </a:spcAft>
            </a:pPr>
            <a:r>
              <a:rPr sz="900" b="1">
                <a:solidFill>
                  <a:srgbClr val="8A99AB"/>
                </a:solidFill>
                <a:latin typeface="Arial"/>
              </a:rPr>
              <a:t>propulsé par</a:t>
            </a:r>
          </a:p>
        </p:txBody>
      </p:sp>
      <p:pic>
        <p:nvPicPr>
          <p:cNvPr id="28" name="Picture 27" descr="image3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17320" y="6254496"/>
            <a:ext cx="475488" cy="457200"/>
          </a:xfrm>
          <a:prstGeom prst="rect">
            <a:avLst/>
          </a:prstGeom>
        </p:spPr>
      </p:pic>
      <p:sp>
        <p:nvSpPr>
          <p:cNvPr id="29" name="TextBox 28"/>
          <p:cNvSpPr txBox="1"/>
          <p:nvPr/>
        </p:nvSpPr>
        <p:spPr>
          <a:xfrm>
            <a:off x="11091672" y="6409944"/>
            <a:ext cx="640080" cy="173736"/>
          </a:xfrm>
          <a:prstGeom prst="rect">
            <a:avLst/>
          </a:prstGeom>
          <a:noFill/>
        </p:spPr>
        <p:txBody>
          <a:bodyPr wrap="square" anchor="ctr" lIns="36576" tIns="18288">
            <a:spAutoFit/>
          </a:bodyPr>
          <a:lstStyle/>
          <a:p>
            <a:pPr algn="r">
              <a:spcAft>
                <a:spcPts val="400"/>
              </a:spcAft>
            </a:pPr>
            <a:r>
              <a:rPr sz="900" b="1">
                <a:solidFill>
                  <a:srgbClr val="8A99AB"/>
                </a:solidFill>
                <a:latin typeface="Arial"/>
              </a:rPr>
              <a:t>11 / 20</a:t>
            </a:r>
          </a:p>
        </p:txBody>
      </p:sp>
    </p:spTree>
  </p:cSld>
  <p:clrMapOvr>
    <a:masterClrMapping/>
  </p:clrMapOvr>
  <p:transition spd="med">
    <p:wheel spokes="4"/>
  </p:transition>
</p:sld>
</file>

<file path=ppt/slides/slide1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image5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1695" cy="6858000"/>
          </a:xfrm>
          <a:prstGeom prst="rect">
            <a:avLst/>
          </a:prstGeom>
        </p:spPr>
      </p:pic>
      <p:pic>
        <p:nvPicPr>
          <p:cNvPr id="3" name="Picture 2" descr="image2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2920" y="384048"/>
            <a:ext cx="1060704" cy="603504"/>
          </a:xfrm>
          <a:prstGeom prst="rect">
            <a:avLst/>
          </a:prstGeom>
        </p:spPr>
      </p:pic>
      <p:sp>
        <p:nvSpPr>
          <p:cNvPr id="4" name="Rounded Rectangle 3"/>
          <p:cNvSpPr/>
          <p:nvPr/>
        </p:nvSpPr>
        <p:spPr>
          <a:xfrm>
            <a:off x="502920" y="1371600"/>
            <a:ext cx="128016" cy="420624"/>
          </a:xfrm>
          <a:prstGeom prst="roundRect">
            <a:avLst>
              <a:gd name="adj" fmla="val 50000"/>
            </a:avLst>
          </a:prstGeom>
          <a:solidFill>
            <a:srgbClr val="079FC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5" name="TextBox 4"/>
          <p:cNvSpPr txBox="1"/>
          <p:nvPr/>
        </p:nvSpPr>
        <p:spPr>
          <a:xfrm>
            <a:off x="749808" y="1325880"/>
            <a:ext cx="10789920" cy="457200"/>
          </a:xfrm>
          <a:prstGeom prst="rect">
            <a:avLst/>
          </a:prstGeom>
          <a:noFill/>
        </p:spPr>
        <p:txBody>
          <a:bodyPr wrap="square" anchor="ctr" lIns="36576" tIns="18288">
            <a:spAutoFit/>
          </a:bodyPr>
          <a:lstStyle/>
          <a:p>
            <a:pPr algn="l">
              <a:spcAft>
                <a:spcPts val="400"/>
              </a:spcAft>
            </a:pPr>
            <a:r>
              <a:rPr sz="2400" b="1">
                <a:solidFill>
                  <a:srgbClr val="0A1638"/>
                </a:solidFill>
                <a:latin typeface="Arial"/>
              </a:rPr>
              <a:t>Tout le monde est aligné.</a:t>
            </a:r>
          </a:p>
        </p:txBody>
      </p:sp>
      <p:sp>
        <p:nvSpPr>
          <p:cNvPr id="6" name="Rounded Rectangle 5"/>
          <p:cNvSpPr/>
          <p:nvPr/>
        </p:nvSpPr>
        <p:spPr>
          <a:xfrm>
            <a:off x="749808" y="1984248"/>
            <a:ext cx="1005840" cy="36576"/>
          </a:xfrm>
          <a:prstGeom prst="roundRect">
            <a:avLst>
              <a:gd name="adj" fmla="val 50000"/>
            </a:avLst>
          </a:prstGeom>
          <a:solidFill>
            <a:srgbClr val="079FC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cxnSp>
        <p:nvCxnSpPr>
          <p:cNvPr id="7" name="Connector 6"/>
          <p:cNvCxnSpPr/>
          <p:nvPr/>
        </p:nvCxnSpPr>
        <p:spPr>
          <a:xfrm flipV="1">
            <a:off x="3657600" y="2587752"/>
            <a:ext cx="0" cy="1572768"/>
          </a:xfrm>
          <a:prstGeom prst="line">
            <a:avLst/>
          </a:prstGeom>
          <a:ln w="15875">
            <a:solidFill>
              <a:srgbClr val="C2D4E8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" name="Connector 7"/>
          <p:cNvCxnSpPr/>
          <p:nvPr/>
        </p:nvCxnSpPr>
        <p:spPr>
          <a:xfrm flipV="1">
            <a:off x="3657600" y="3374135"/>
            <a:ext cx="2336086" cy="786385"/>
          </a:xfrm>
          <a:prstGeom prst="line">
            <a:avLst/>
          </a:prstGeom>
          <a:ln w="15875">
            <a:solidFill>
              <a:srgbClr val="C2D4E8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Connector 8"/>
          <p:cNvCxnSpPr/>
          <p:nvPr/>
        </p:nvCxnSpPr>
        <p:spPr>
          <a:xfrm>
            <a:off x="3657600" y="4160520"/>
            <a:ext cx="2336086" cy="786383"/>
          </a:xfrm>
          <a:prstGeom prst="line">
            <a:avLst/>
          </a:prstGeom>
          <a:ln w="15875">
            <a:solidFill>
              <a:srgbClr val="C2D4E8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Connector 9"/>
          <p:cNvCxnSpPr/>
          <p:nvPr/>
        </p:nvCxnSpPr>
        <p:spPr>
          <a:xfrm>
            <a:off x="3657600" y="4160520"/>
            <a:ext cx="0" cy="1572768"/>
          </a:xfrm>
          <a:prstGeom prst="line">
            <a:avLst/>
          </a:prstGeom>
          <a:ln w="15875">
            <a:solidFill>
              <a:srgbClr val="C2D4E8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Connector 10"/>
          <p:cNvCxnSpPr/>
          <p:nvPr/>
        </p:nvCxnSpPr>
        <p:spPr>
          <a:xfrm flipH="1">
            <a:off x="1321513" y="4160520"/>
            <a:ext cx="2336087" cy="786384"/>
          </a:xfrm>
          <a:prstGeom prst="line">
            <a:avLst/>
          </a:prstGeom>
          <a:ln w="15875">
            <a:solidFill>
              <a:srgbClr val="C2D4E8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Connector 11"/>
          <p:cNvCxnSpPr/>
          <p:nvPr/>
        </p:nvCxnSpPr>
        <p:spPr>
          <a:xfrm flipH="1" flipV="1">
            <a:off x="1321513" y="3374135"/>
            <a:ext cx="2336087" cy="786385"/>
          </a:xfrm>
          <a:prstGeom prst="line">
            <a:avLst/>
          </a:prstGeom>
          <a:ln w="15875">
            <a:solidFill>
              <a:srgbClr val="C2D4E8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Rounded Rectangle 12"/>
          <p:cNvSpPr/>
          <p:nvPr/>
        </p:nvSpPr>
        <p:spPr>
          <a:xfrm>
            <a:off x="2880360" y="3657600"/>
            <a:ext cx="1554480" cy="1005840"/>
          </a:xfrm>
          <a:prstGeom prst="roundRect">
            <a:avLst>
              <a:gd name="adj" fmla="val 50000"/>
            </a:avLst>
          </a:prstGeom>
          <a:solidFill>
            <a:srgbClr val="0A163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4" name="TextBox 13"/>
          <p:cNvSpPr txBox="1"/>
          <p:nvPr/>
        </p:nvSpPr>
        <p:spPr>
          <a:xfrm>
            <a:off x="2907792" y="3703320"/>
            <a:ext cx="1499616" cy="914400"/>
          </a:xfrm>
          <a:prstGeom prst="rect">
            <a:avLst/>
          </a:prstGeom>
          <a:noFill/>
        </p:spPr>
        <p:txBody>
          <a:bodyPr wrap="square" anchor="ctr" lIns="36576" tIns="18288">
            <a:spAutoFit/>
          </a:bodyPr>
          <a:lstStyle/>
          <a:p>
            <a:pPr algn="ctr">
              <a:spcAft>
                <a:spcPts val="100"/>
              </a:spcAft>
            </a:pPr>
            <a:r>
              <a:rPr sz="1600" b="1">
                <a:solidFill>
                  <a:srgbClr val="FFFFFF"/>
                </a:solidFill>
                <a:latin typeface="Arial"/>
              </a:rPr>
              <a:t>PULSE</a:t>
            </a:r>
          </a:p>
          <a:p>
            <a:pPr algn="ctr">
              <a:spcAft>
                <a:spcPts val="100"/>
              </a:spcAft>
            </a:pPr>
            <a:r>
              <a:rPr sz="850" b="0">
                <a:solidFill>
                  <a:srgbClr val="B8C6DB"/>
                </a:solidFill>
                <a:latin typeface="Arial"/>
              </a:rPr>
              <a:t>le langage commun</a:t>
            </a:r>
          </a:p>
        </p:txBody>
      </p:sp>
      <p:sp>
        <p:nvSpPr>
          <p:cNvPr id="15" name="Rounded Rectangle 14"/>
          <p:cNvSpPr/>
          <p:nvPr/>
        </p:nvSpPr>
        <p:spPr>
          <a:xfrm>
            <a:off x="2587752" y="2240280"/>
            <a:ext cx="2139696" cy="694944"/>
          </a:xfrm>
          <a:prstGeom prst="roundRect">
            <a:avLst>
              <a:gd name="adj" fmla="val 50000"/>
            </a:avLst>
          </a:prstGeom>
          <a:solidFill>
            <a:srgbClr val="FFFFFF"/>
          </a:solidFill>
          <a:ln w="19050">
            <a:solidFill>
              <a:srgbClr val="1B3FC7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6" name="TextBox 15"/>
          <p:cNvSpPr txBox="1"/>
          <p:nvPr/>
        </p:nvSpPr>
        <p:spPr>
          <a:xfrm>
            <a:off x="2660904" y="2240280"/>
            <a:ext cx="1993391" cy="694944"/>
          </a:xfrm>
          <a:prstGeom prst="rect">
            <a:avLst/>
          </a:prstGeom>
          <a:noFill/>
        </p:spPr>
        <p:txBody>
          <a:bodyPr wrap="square" anchor="ctr" lIns="36576" tIns="18288">
            <a:spAutoFit/>
          </a:bodyPr>
          <a:lstStyle/>
          <a:p>
            <a:pPr algn="ctr">
              <a:spcAft>
                <a:spcPts val="400"/>
              </a:spcAft>
            </a:pPr>
            <a:r>
              <a:rPr sz="1100" b="1">
                <a:solidFill>
                  <a:srgbClr val="1B3FC7"/>
                </a:solidFill>
                <a:latin typeface="Arial"/>
              </a:rPr>
              <a:t>DR · Manager</a:t>
            </a:r>
          </a:p>
        </p:txBody>
      </p:sp>
      <p:sp>
        <p:nvSpPr>
          <p:cNvPr id="17" name="Rounded Rectangle 16"/>
          <p:cNvSpPr/>
          <p:nvPr/>
        </p:nvSpPr>
        <p:spPr>
          <a:xfrm>
            <a:off x="4923838" y="3026663"/>
            <a:ext cx="2139696" cy="694944"/>
          </a:xfrm>
          <a:prstGeom prst="roundRect">
            <a:avLst>
              <a:gd name="adj" fmla="val 50000"/>
            </a:avLst>
          </a:prstGeom>
          <a:solidFill>
            <a:srgbClr val="FFFFFF"/>
          </a:solidFill>
          <a:ln w="19050">
            <a:solidFill>
              <a:srgbClr val="475569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8" name="TextBox 17"/>
          <p:cNvSpPr txBox="1"/>
          <p:nvPr/>
        </p:nvSpPr>
        <p:spPr>
          <a:xfrm>
            <a:off x="4996990" y="3026663"/>
            <a:ext cx="1993391" cy="694944"/>
          </a:xfrm>
          <a:prstGeom prst="rect">
            <a:avLst/>
          </a:prstGeom>
          <a:noFill/>
        </p:spPr>
        <p:txBody>
          <a:bodyPr wrap="square" anchor="ctr" lIns="36576" tIns="18288">
            <a:spAutoFit/>
          </a:bodyPr>
          <a:lstStyle/>
          <a:p>
            <a:pPr algn="ctr">
              <a:spcAft>
                <a:spcPts val="400"/>
              </a:spcAft>
            </a:pPr>
            <a:r>
              <a:rPr sz="1100" b="1">
                <a:solidFill>
                  <a:srgbClr val="475569"/>
                </a:solidFill>
                <a:latin typeface="Arial"/>
              </a:rPr>
              <a:t>Collaborateur</a:t>
            </a:r>
          </a:p>
        </p:txBody>
      </p:sp>
      <p:sp>
        <p:nvSpPr>
          <p:cNvPr id="19" name="Rounded Rectangle 18"/>
          <p:cNvSpPr/>
          <p:nvPr/>
        </p:nvSpPr>
        <p:spPr>
          <a:xfrm>
            <a:off x="4923838" y="4599431"/>
            <a:ext cx="2139696" cy="694944"/>
          </a:xfrm>
          <a:prstGeom prst="roundRect">
            <a:avLst>
              <a:gd name="adj" fmla="val 50000"/>
            </a:avLst>
          </a:prstGeom>
          <a:solidFill>
            <a:srgbClr val="FFFFFF"/>
          </a:solidFill>
          <a:ln w="19050">
            <a:solidFill>
              <a:srgbClr val="7C3AED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0" name="TextBox 19"/>
          <p:cNvSpPr txBox="1"/>
          <p:nvPr/>
        </p:nvSpPr>
        <p:spPr>
          <a:xfrm>
            <a:off x="4996990" y="4599431"/>
            <a:ext cx="1993391" cy="694944"/>
          </a:xfrm>
          <a:prstGeom prst="rect">
            <a:avLst/>
          </a:prstGeom>
          <a:noFill/>
        </p:spPr>
        <p:txBody>
          <a:bodyPr wrap="square" anchor="ctr" lIns="36576" tIns="18288">
            <a:spAutoFit/>
          </a:bodyPr>
          <a:lstStyle/>
          <a:p>
            <a:pPr algn="ctr">
              <a:spcAft>
                <a:spcPts val="400"/>
              </a:spcAft>
            </a:pPr>
            <a:r>
              <a:rPr sz="1100" b="1">
                <a:solidFill>
                  <a:srgbClr val="7C3AED"/>
                </a:solidFill>
                <a:latin typeface="Arial"/>
              </a:rPr>
              <a:t>HRBP</a:t>
            </a:r>
          </a:p>
        </p:txBody>
      </p:sp>
      <p:sp>
        <p:nvSpPr>
          <p:cNvPr id="21" name="Rounded Rectangle 20"/>
          <p:cNvSpPr/>
          <p:nvPr/>
        </p:nvSpPr>
        <p:spPr>
          <a:xfrm>
            <a:off x="2587752" y="5385816"/>
            <a:ext cx="2139696" cy="694944"/>
          </a:xfrm>
          <a:prstGeom prst="roundRect">
            <a:avLst>
              <a:gd name="adj" fmla="val 50000"/>
            </a:avLst>
          </a:prstGeom>
          <a:solidFill>
            <a:srgbClr val="FFFFFF"/>
          </a:solidFill>
          <a:ln w="19050">
            <a:solidFill>
              <a:srgbClr val="10B98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2" name="TextBox 21"/>
          <p:cNvSpPr txBox="1"/>
          <p:nvPr/>
        </p:nvSpPr>
        <p:spPr>
          <a:xfrm>
            <a:off x="2660904" y="5385816"/>
            <a:ext cx="1993391" cy="694944"/>
          </a:xfrm>
          <a:prstGeom prst="rect">
            <a:avLst/>
          </a:prstGeom>
          <a:noFill/>
        </p:spPr>
        <p:txBody>
          <a:bodyPr wrap="square" anchor="ctr" lIns="36576" tIns="18288">
            <a:spAutoFit/>
          </a:bodyPr>
          <a:lstStyle/>
          <a:p>
            <a:pPr algn="ctr">
              <a:spcAft>
                <a:spcPts val="400"/>
              </a:spcAft>
            </a:pPr>
            <a:r>
              <a:rPr sz="1100" b="1">
                <a:solidFill>
                  <a:srgbClr val="10B981"/>
                </a:solidFill>
                <a:latin typeface="Arial"/>
              </a:rPr>
              <a:t>Service Formation</a:t>
            </a:r>
          </a:p>
        </p:txBody>
      </p:sp>
      <p:sp>
        <p:nvSpPr>
          <p:cNvPr id="23" name="Rounded Rectangle 22"/>
          <p:cNvSpPr/>
          <p:nvPr/>
        </p:nvSpPr>
        <p:spPr>
          <a:xfrm>
            <a:off x="251665" y="4599432"/>
            <a:ext cx="2139696" cy="694944"/>
          </a:xfrm>
          <a:prstGeom prst="roundRect">
            <a:avLst>
              <a:gd name="adj" fmla="val 50000"/>
            </a:avLst>
          </a:prstGeom>
          <a:solidFill>
            <a:srgbClr val="FFFFFF"/>
          </a:solidFill>
          <a:ln w="19050">
            <a:solidFill>
              <a:srgbClr val="E84A1B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4" name="TextBox 23"/>
          <p:cNvSpPr txBox="1"/>
          <p:nvPr/>
        </p:nvSpPr>
        <p:spPr>
          <a:xfrm>
            <a:off x="324817" y="4599432"/>
            <a:ext cx="1993391" cy="694944"/>
          </a:xfrm>
          <a:prstGeom prst="rect">
            <a:avLst/>
          </a:prstGeom>
          <a:noFill/>
        </p:spPr>
        <p:txBody>
          <a:bodyPr wrap="square" anchor="ctr" lIns="36576" tIns="18288">
            <a:spAutoFit/>
          </a:bodyPr>
          <a:lstStyle/>
          <a:p>
            <a:pPr algn="ctr">
              <a:spcAft>
                <a:spcPts val="400"/>
              </a:spcAft>
            </a:pPr>
            <a:r>
              <a:rPr sz="1100" b="1">
                <a:solidFill>
                  <a:srgbClr val="E84A1B"/>
                </a:solidFill>
                <a:latin typeface="Arial"/>
              </a:rPr>
              <a:t>CODIR</a:t>
            </a:r>
          </a:p>
        </p:txBody>
      </p:sp>
      <p:sp>
        <p:nvSpPr>
          <p:cNvPr id="25" name="Rounded Rectangle 24"/>
          <p:cNvSpPr/>
          <p:nvPr/>
        </p:nvSpPr>
        <p:spPr>
          <a:xfrm>
            <a:off x="251665" y="3026663"/>
            <a:ext cx="2139696" cy="694944"/>
          </a:xfrm>
          <a:prstGeom prst="roundRect">
            <a:avLst>
              <a:gd name="adj" fmla="val 50000"/>
            </a:avLst>
          </a:prstGeom>
          <a:solidFill>
            <a:srgbClr val="0055A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6" name="TextBox 25"/>
          <p:cNvSpPr txBox="1"/>
          <p:nvPr/>
        </p:nvSpPr>
        <p:spPr>
          <a:xfrm>
            <a:off x="324817" y="3026663"/>
            <a:ext cx="1993391" cy="694944"/>
          </a:xfrm>
          <a:prstGeom prst="rect">
            <a:avLst/>
          </a:prstGeom>
          <a:noFill/>
        </p:spPr>
        <p:txBody>
          <a:bodyPr wrap="square" anchor="ctr" lIns="36576" tIns="18288">
            <a:spAutoFit/>
          </a:bodyPr>
          <a:lstStyle/>
          <a:p>
            <a:pPr algn="ctr">
              <a:spcAft>
                <a:spcPts val="400"/>
              </a:spcAft>
            </a:pPr>
            <a:r>
              <a:rPr sz="1100" b="1">
                <a:solidFill>
                  <a:srgbClr val="FFFFFF"/>
                </a:solidFill>
                <a:latin typeface="Arial"/>
              </a:rPr>
              <a:t>Directeur Commercial</a:t>
            </a:r>
          </a:p>
        </p:txBody>
      </p:sp>
      <p:sp>
        <p:nvSpPr>
          <p:cNvPr id="27" name="Rounded Rectangle 26"/>
          <p:cNvSpPr/>
          <p:nvPr/>
        </p:nvSpPr>
        <p:spPr>
          <a:xfrm>
            <a:off x="7360920" y="2331720"/>
            <a:ext cx="4325112" cy="3611880"/>
          </a:xfrm>
          <a:prstGeom prst="roundRect">
            <a:avLst>
              <a:gd name="adj" fmla="val 5000"/>
            </a:avLst>
          </a:prstGeom>
          <a:solidFill>
            <a:srgbClr val="FFFFFF"/>
          </a:solidFill>
          <a:ln w="12700">
            <a:solidFill>
              <a:srgbClr val="E2E8F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8" name="Rounded Rectangle 27"/>
          <p:cNvSpPr/>
          <p:nvPr/>
        </p:nvSpPr>
        <p:spPr>
          <a:xfrm>
            <a:off x="7360920" y="2514600"/>
            <a:ext cx="82296" cy="3246120"/>
          </a:xfrm>
          <a:prstGeom prst="roundRect">
            <a:avLst>
              <a:gd name="adj" fmla="val 50000"/>
            </a:avLst>
          </a:prstGeom>
          <a:solidFill>
            <a:srgbClr val="0055A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9" name="TextBox 28"/>
          <p:cNvSpPr txBox="1"/>
          <p:nvPr/>
        </p:nvSpPr>
        <p:spPr>
          <a:xfrm>
            <a:off x="7653528" y="2569463"/>
            <a:ext cx="3822192" cy="3154680"/>
          </a:xfrm>
          <a:prstGeom prst="rect">
            <a:avLst/>
          </a:prstGeom>
          <a:noFill/>
        </p:spPr>
        <p:txBody>
          <a:bodyPr wrap="square" anchor="t" lIns="36576" tIns="18288">
            <a:spAutoFit/>
          </a:bodyPr>
          <a:lstStyle/>
          <a:p>
            <a:pPr algn="l">
              <a:lnSpc>
                <a:spcPct val="108000"/>
              </a:lnSpc>
              <a:spcAft>
                <a:spcPts val="400"/>
              </a:spcAft>
            </a:pPr>
            <a:r>
              <a:rPr sz="1700" b="1">
                <a:solidFill>
                  <a:srgbClr val="0055A4"/>
                </a:solidFill>
                <a:latin typeface="Arial"/>
              </a:rPr>
              <a:t>Directeur Commercial</a:t>
            </a:r>
          </a:p>
          <a:p>
            <a:pPr algn="l">
              <a:lnSpc>
                <a:spcPct val="108000"/>
              </a:lnSpc>
              <a:spcAft>
                <a:spcPts val="400"/>
              </a:spcAft>
            </a:pPr>
            <a:r>
              <a:rPr sz="950" b="1">
                <a:solidFill>
                  <a:srgbClr val="475569"/>
                </a:solidFill>
                <a:latin typeface="Arial"/>
              </a:rPr>
              <a:t>LA PROBLÉMATIQUE</a:t>
            </a:r>
          </a:p>
          <a:p>
            <a:pPr algn="l">
              <a:lnSpc>
                <a:spcPct val="108000"/>
              </a:lnSpc>
              <a:spcAft>
                <a:spcPts val="400"/>
              </a:spcAft>
            </a:pPr>
            <a:r>
              <a:rPr sz="1200" b="0">
                <a:solidFill>
                  <a:srgbClr val="0A1638"/>
                </a:solidFill>
                <a:latin typeface="Arial"/>
              </a:rPr>
              <a:t>Mes WBR sont des post-mortem : je vois le résultat, pas les leviers.</a:t>
            </a:r>
          </a:p>
          <a:p>
            <a:pPr algn="l">
              <a:lnSpc>
                <a:spcPct val="108000"/>
              </a:lnSpc>
              <a:spcAft>
                <a:spcPts val="400"/>
              </a:spcAft>
            </a:pPr>
            <a:r>
              <a:rPr sz="500" b="0">
                <a:solidFill>
                  <a:srgbClr val="475569"/>
                </a:solidFill>
                <a:latin typeface="Arial"/>
              </a:rPr>
              <a:t> </a:t>
            </a:r>
          </a:p>
          <a:p>
            <a:pPr algn="l">
              <a:lnSpc>
                <a:spcPct val="108000"/>
              </a:lnSpc>
              <a:spcAft>
                <a:spcPts val="400"/>
              </a:spcAft>
            </a:pPr>
            <a:r>
              <a:rPr sz="950" b="1">
                <a:solidFill>
                  <a:srgbClr val="0055A4"/>
                </a:solidFill>
                <a:latin typeface="Arial"/>
              </a:rPr>
              <a:t>LA RÉPONSE PULSE</a:t>
            </a:r>
          </a:p>
          <a:p>
            <a:pPr algn="l">
              <a:lnSpc>
                <a:spcPct val="108000"/>
              </a:lnSpc>
              <a:spcAft>
                <a:spcPts val="400"/>
              </a:spcAft>
            </a:pPr>
            <a:r>
              <a:rPr sz="1200" b="0">
                <a:solidFill>
                  <a:srgbClr val="475569"/>
                </a:solidFill>
                <a:latin typeface="Arial"/>
              </a:rPr>
              <a:t>Pulse rend le WBR prospectif : par région, quelle compétence avance et quel coaching a bougé l'aiguille.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502920" y="6437376"/>
            <a:ext cx="960120" cy="173736"/>
          </a:xfrm>
          <a:prstGeom prst="rect">
            <a:avLst/>
          </a:prstGeom>
          <a:noFill/>
        </p:spPr>
        <p:txBody>
          <a:bodyPr wrap="square" anchor="ctr" lIns="36576" tIns="18288">
            <a:spAutoFit/>
          </a:bodyPr>
          <a:lstStyle/>
          <a:p>
            <a:pPr algn="l">
              <a:spcAft>
                <a:spcPts val="400"/>
              </a:spcAft>
            </a:pPr>
            <a:r>
              <a:rPr sz="900" b="1">
                <a:solidFill>
                  <a:srgbClr val="8A99AB"/>
                </a:solidFill>
                <a:latin typeface="Arial"/>
              </a:rPr>
              <a:t>propulsé par</a:t>
            </a:r>
          </a:p>
        </p:txBody>
      </p:sp>
      <p:pic>
        <p:nvPicPr>
          <p:cNvPr id="31" name="Picture 30" descr="image3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17320" y="6254496"/>
            <a:ext cx="475488" cy="457200"/>
          </a:xfrm>
          <a:prstGeom prst="rect">
            <a:avLst/>
          </a:prstGeom>
        </p:spPr>
      </p:pic>
      <p:sp>
        <p:nvSpPr>
          <p:cNvPr id="32" name="TextBox 31"/>
          <p:cNvSpPr txBox="1"/>
          <p:nvPr/>
        </p:nvSpPr>
        <p:spPr>
          <a:xfrm>
            <a:off x="11091672" y="6409944"/>
            <a:ext cx="640080" cy="173736"/>
          </a:xfrm>
          <a:prstGeom prst="rect">
            <a:avLst/>
          </a:prstGeom>
          <a:noFill/>
        </p:spPr>
        <p:txBody>
          <a:bodyPr wrap="square" anchor="ctr" lIns="36576" tIns="18288">
            <a:spAutoFit/>
          </a:bodyPr>
          <a:lstStyle/>
          <a:p>
            <a:pPr algn="r">
              <a:spcAft>
                <a:spcPts val="400"/>
              </a:spcAft>
            </a:pPr>
            <a:r>
              <a:rPr sz="900" b="1">
                <a:solidFill>
                  <a:srgbClr val="8A99AB"/>
                </a:solidFill>
                <a:latin typeface="Arial"/>
              </a:rPr>
              <a:t>12 / 20</a:t>
            </a:r>
          </a:p>
        </p:txBody>
      </p:sp>
    </p:spTree>
  </p:cSld>
  <p:clrMapOvr>
    <a:masterClrMapping/>
  </p:clrMapOvr>
  <p:transition spd="med">
    <p:cut/>
  </p:transition>
</p:sld>
</file>

<file path=ppt/slides/slide1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image4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1695" cy="6858000"/>
          </a:xfrm>
          <a:prstGeom prst="rect">
            <a:avLst/>
          </a:prstGeom>
        </p:spPr>
      </p:pic>
      <p:pic>
        <p:nvPicPr>
          <p:cNvPr id="3" name="Picture 2" descr="image2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2920" y="384048"/>
            <a:ext cx="1060704" cy="603504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502920" y="1828800"/>
            <a:ext cx="3657600" cy="1408176"/>
          </a:xfrm>
          <a:prstGeom prst="rect">
            <a:avLst/>
          </a:prstGeom>
          <a:noFill/>
        </p:spPr>
        <p:txBody>
          <a:bodyPr wrap="square" anchor="ctr" lIns="36576" tIns="18288">
            <a:spAutoFit/>
          </a:bodyPr>
          <a:lstStyle/>
          <a:p>
            <a:pPr algn="l">
              <a:spcAft>
                <a:spcPts val="400"/>
              </a:spcAft>
            </a:pPr>
            <a:r>
              <a:rPr sz="9000" b="1">
                <a:solidFill>
                  <a:srgbClr val="079FC4"/>
                </a:solidFill>
                <a:latin typeface="Arial"/>
              </a:rPr>
              <a:t>02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48640" y="3657600"/>
            <a:ext cx="10058400" cy="822960"/>
          </a:xfrm>
          <a:prstGeom prst="rect">
            <a:avLst/>
          </a:prstGeom>
          <a:noFill/>
        </p:spPr>
        <p:txBody>
          <a:bodyPr wrap="square" anchor="t" lIns="36576" tIns="18288">
            <a:spAutoFit/>
          </a:bodyPr>
          <a:lstStyle/>
          <a:p>
            <a:pPr algn="l">
              <a:spcAft>
                <a:spcPts val="400"/>
              </a:spcAft>
            </a:pPr>
            <a:r>
              <a:rPr sz="3400" b="1">
                <a:solidFill>
                  <a:srgbClr val="0A1638"/>
                </a:solidFill>
                <a:latin typeface="Arial"/>
              </a:rPr>
              <a:t>L'agenda, cœur du pilotage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02920" y="6437376"/>
            <a:ext cx="960120" cy="173736"/>
          </a:xfrm>
          <a:prstGeom prst="rect">
            <a:avLst/>
          </a:prstGeom>
          <a:noFill/>
        </p:spPr>
        <p:txBody>
          <a:bodyPr wrap="square" anchor="ctr" lIns="36576" tIns="18288">
            <a:spAutoFit/>
          </a:bodyPr>
          <a:lstStyle/>
          <a:p>
            <a:pPr algn="l">
              <a:spcAft>
                <a:spcPts val="400"/>
              </a:spcAft>
            </a:pPr>
            <a:r>
              <a:rPr sz="900" b="1">
                <a:solidFill>
                  <a:srgbClr val="8A99AB"/>
                </a:solidFill>
                <a:latin typeface="Arial"/>
              </a:rPr>
              <a:t>propulsé par</a:t>
            </a:r>
          </a:p>
        </p:txBody>
      </p:sp>
      <p:pic>
        <p:nvPicPr>
          <p:cNvPr id="7" name="Picture 6" descr="image3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17320" y="6254496"/>
            <a:ext cx="475488" cy="4572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1091672" y="6409944"/>
            <a:ext cx="640080" cy="173736"/>
          </a:xfrm>
          <a:prstGeom prst="rect">
            <a:avLst/>
          </a:prstGeom>
          <a:noFill/>
        </p:spPr>
        <p:txBody>
          <a:bodyPr wrap="square" anchor="ctr" lIns="36576" tIns="18288">
            <a:spAutoFit/>
          </a:bodyPr>
          <a:lstStyle/>
          <a:p>
            <a:pPr algn="r">
              <a:spcAft>
                <a:spcPts val="400"/>
              </a:spcAft>
            </a:pPr>
            <a:r>
              <a:rPr sz="900" b="1">
                <a:solidFill>
                  <a:srgbClr val="8A99AB"/>
                </a:solidFill>
                <a:latin typeface="Arial"/>
              </a:rPr>
              <a:t>13 / 20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image5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1695" cy="6858000"/>
          </a:xfrm>
          <a:prstGeom prst="rect">
            <a:avLst/>
          </a:prstGeom>
        </p:spPr>
      </p:pic>
      <p:pic>
        <p:nvPicPr>
          <p:cNvPr id="3" name="Picture 2" descr="image2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2920" y="384048"/>
            <a:ext cx="1060704" cy="603504"/>
          </a:xfrm>
          <a:prstGeom prst="rect">
            <a:avLst/>
          </a:prstGeom>
        </p:spPr>
      </p:pic>
      <p:sp>
        <p:nvSpPr>
          <p:cNvPr id="4" name="Rounded Rectangle 3"/>
          <p:cNvSpPr/>
          <p:nvPr/>
        </p:nvSpPr>
        <p:spPr>
          <a:xfrm>
            <a:off x="502920" y="1298448"/>
            <a:ext cx="128016" cy="420624"/>
          </a:xfrm>
          <a:prstGeom prst="roundRect">
            <a:avLst>
              <a:gd name="adj" fmla="val 50000"/>
            </a:avLst>
          </a:prstGeom>
          <a:solidFill>
            <a:srgbClr val="079FC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5" name="TextBox 4"/>
          <p:cNvSpPr txBox="1"/>
          <p:nvPr/>
        </p:nvSpPr>
        <p:spPr>
          <a:xfrm>
            <a:off x="749808" y="1252728"/>
            <a:ext cx="10881360" cy="457200"/>
          </a:xfrm>
          <a:prstGeom prst="rect">
            <a:avLst/>
          </a:prstGeom>
          <a:noFill/>
        </p:spPr>
        <p:txBody>
          <a:bodyPr wrap="square" anchor="ctr" lIns="36576" tIns="18288">
            <a:spAutoFit/>
          </a:bodyPr>
          <a:lstStyle/>
          <a:p>
            <a:pPr algn="l">
              <a:spcAft>
                <a:spcPts val="400"/>
              </a:spcAft>
            </a:pPr>
            <a:r>
              <a:rPr sz="2300" b="1">
                <a:solidFill>
                  <a:srgbClr val="0A1638"/>
                </a:solidFill>
                <a:latin typeface="Arial"/>
              </a:rPr>
              <a:t>L'agenda : moteur du duo, et tableau de bord.</a:t>
            </a:r>
          </a:p>
        </p:txBody>
      </p:sp>
      <p:sp>
        <p:nvSpPr>
          <p:cNvPr id="6" name="Rounded Rectangle 5"/>
          <p:cNvSpPr/>
          <p:nvPr/>
        </p:nvSpPr>
        <p:spPr>
          <a:xfrm>
            <a:off x="749808" y="1892807"/>
            <a:ext cx="1005840" cy="36576"/>
          </a:xfrm>
          <a:prstGeom prst="roundRect">
            <a:avLst>
              <a:gd name="adj" fmla="val 50000"/>
            </a:avLst>
          </a:prstGeom>
          <a:solidFill>
            <a:srgbClr val="079FC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7" name="TextBox 6"/>
          <p:cNvSpPr txBox="1"/>
          <p:nvPr/>
        </p:nvSpPr>
        <p:spPr>
          <a:xfrm>
            <a:off x="502920" y="2011680"/>
            <a:ext cx="10881360" cy="237744"/>
          </a:xfrm>
          <a:prstGeom prst="rect">
            <a:avLst/>
          </a:prstGeom>
          <a:noFill/>
        </p:spPr>
        <p:txBody>
          <a:bodyPr wrap="square" anchor="t" lIns="36576" tIns="18288">
            <a:spAutoFit/>
          </a:bodyPr>
          <a:lstStyle/>
          <a:p>
            <a:pPr algn="l">
              <a:spcAft>
                <a:spcPts val="400"/>
              </a:spcAft>
            </a:pPr>
            <a:r>
              <a:rPr sz="1100" b="1">
                <a:solidFill>
                  <a:srgbClr val="079FC4"/>
                </a:solidFill>
                <a:latin typeface="Arial"/>
              </a:rPr>
              <a:t>LA BOUCLE DU DUO — UNE INTERACTION CONTINUE</a:t>
            </a:r>
          </a:p>
        </p:txBody>
      </p:sp>
      <p:sp>
        <p:nvSpPr>
          <p:cNvPr id="8" name="Rounded Rectangle 7"/>
          <p:cNvSpPr/>
          <p:nvPr/>
        </p:nvSpPr>
        <p:spPr>
          <a:xfrm>
            <a:off x="502920" y="2340864"/>
            <a:ext cx="2468880" cy="1280160"/>
          </a:xfrm>
          <a:prstGeom prst="roundRect">
            <a:avLst>
              <a:gd name="adj" fmla="val 7000"/>
            </a:avLst>
          </a:prstGeom>
          <a:solidFill>
            <a:srgbClr val="FFFFFF"/>
          </a:solidFill>
          <a:ln w="12700">
            <a:solidFill>
              <a:srgbClr val="E2E8F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9" name="Rounded Rectangle 8"/>
          <p:cNvSpPr/>
          <p:nvPr/>
        </p:nvSpPr>
        <p:spPr>
          <a:xfrm>
            <a:off x="502920" y="2340864"/>
            <a:ext cx="2468880" cy="365760"/>
          </a:xfrm>
          <a:prstGeom prst="roundRect">
            <a:avLst>
              <a:gd name="adj" fmla="val 7000"/>
            </a:avLst>
          </a:prstGeom>
          <a:solidFill>
            <a:srgbClr val="0A163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0" name="TextBox 9"/>
          <p:cNvSpPr txBox="1"/>
          <p:nvPr/>
        </p:nvSpPr>
        <p:spPr>
          <a:xfrm>
            <a:off x="612648" y="2340864"/>
            <a:ext cx="2249424" cy="365760"/>
          </a:xfrm>
          <a:prstGeom prst="rect">
            <a:avLst/>
          </a:prstGeom>
          <a:noFill/>
        </p:spPr>
        <p:txBody>
          <a:bodyPr wrap="square" anchor="ctr" lIns="36576" tIns="18288">
            <a:spAutoFit/>
          </a:bodyPr>
          <a:lstStyle/>
          <a:p>
            <a:pPr algn="l">
              <a:spcAft>
                <a:spcPts val="400"/>
              </a:spcAft>
            </a:pPr>
            <a:r>
              <a:rPr sz="1000" b="1">
                <a:solidFill>
                  <a:srgbClr val="FFFFFF"/>
                </a:solidFill>
                <a:latin typeface="Arial"/>
              </a:rPr>
              <a:t>LE DR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630936" y="2761488"/>
            <a:ext cx="2212848" cy="804672"/>
          </a:xfrm>
          <a:prstGeom prst="rect">
            <a:avLst/>
          </a:prstGeom>
          <a:noFill/>
        </p:spPr>
        <p:txBody>
          <a:bodyPr wrap="square" anchor="ctr" lIns="36576" tIns="18288">
            <a:spAutoFit/>
          </a:bodyPr>
          <a:lstStyle/>
          <a:p>
            <a:pPr algn="l">
              <a:spcAft>
                <a:spcPts val="400"/>
              </a:spcAft>
            </a:pPr>
            <a:r>
              <a:rPr sz="1200" b="1">
                <a:solidFill>
                  <a:srgbClr val="0A1638"/>
                </a:solidFill>
                <a:latin typeface="Arial"/>
              </a:rPr>
              <a:t>1 · Planifie le duo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2916936" y="2724912"/>
            <a:ext cx="502920" cy="457200"/>
          </a:xfrm>
          <a:prstGeom prst="rect">
            <a:avLst/>
          </a:prstGeom>
          <a:noFill/>
        </p:spPr>
        <p:txBody>
          <a:bodyPr wrap="square" anchor="ctr" lIns="36576" tIns="18288">
            <a:spAutoFit/>
          </a:bodyPr>
          <a:lstStyle/>
          <a:p>
            <a:pPr algn="ctr">
              <a:spcAft>
                <a:spcPts val="400"/>
              </a:spcAft>
            </a:pPr>
            <a:r>
              <a:rPr sz="2000" b="1">
                <a:solidFill>
                  <a:srgbClr val="8A99AB"/>
                </a:solidFill>
                <a:latin typeface="Arial"/>
              </a:rPr>
              <a:t>→</a:t>
            </a:r>
          </a:p>
        </p:txBody>
      </p:sp>
      <p:sp>
        <p:nvSpPr>
          <p:cNvPr id="13" name="Rounded Rectangle 12"/>
          <p:cNvSpPr/>
          <p:nvPr/>
        </p:nvSpPr>
        <p:spPr>
          <a:xfrm>
            <a:off x="3346704" y="2340864"/>
            <a:ext cx="2468880" cy="1280160"/>
          </a:xfrm>
          <a:prstGeom prst="roundRect">
            <a:avLst>
              <a:gd name="adj" fmla="val 7000"/>
            </a:avLst>
          </a:prstGeom>
          <a:solidFill>
            <a:srgbClr val="FFFFFF"/>
          </a:solidFill>
          <a:ln w="12700">
            <a:solidFill>
              <a:srgbClr val="E2E8F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4" name="Rounded Rectangle 13"/>
          <p:cNvSpPr/>
          <p:nvPr/>
        </p:nvSpPr>
        <p:spPr>
          <a:xfrm>
            <a:off x="3346704" y="2340864"/>
            <a:ext cx="2468880" cy="365760"/>
          </a:xfrm>
          <a:prstGeom prst="roundRect">
            <a:avLst>
              <a:gd name="adj" fmla="val 7000"/>
            </a:avLst>
          </a:prstGeom>
          <a:solidFill>
            <a:srgbClr val="079FC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5" name="TextBox 14"/>
          <p:cNvSpPr txBox="1"/>
          <p:nvPr/>
        </p:nvSpPr>
        <p:spPr>
          <a:xfrm>
            <a:off x="3456432" y="2340864"/>
            <a:ext cx="2249424" cy="365760"/>
          </a:xfrm>
          <a:prstGeom prst="rect">
            <a:avLst/>
          </a:prstGeom>
          <a:noFill/>
        </p:spPr>
        <p:txBody>
          <a:bodyPr wrap="square" anchor="ctr" lIns="36576" tIns="18288">
            <a:spAutoFit/>
          </a:bodyPr>
          <a:lstStyle/>
          <a:p>
            <a:pPr algn="l">
              <a:spcAft>
                <a:spcPts val="400"/>
              </a:spcAft>
            </a:pPr>
            <a:r>
              <a:rPr sz="1000" b="1">
                <a:solidFill>
                  <a:srgbClr val="FFFFFF"/>
                </a:solidFill>
                <a:latin typeface="Arial"/>
              </a:rPr>
              <a:t>LE COLLAB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3474720" y="2761488"/>
            <a:ext cx="2212848" cy="804672"/>
          </a:xfrm>
          <a:prstGeom prst="rect">
            <a:avLst/>
          </a:prstGeom>
          <a:noFill/>
        </p:spPr>
        <p:txBody>
          <a:bodyPr wrap="square" anchor="ctr" lIns="36576" tIns="18288">
            <a:spAutoFit/>
          </a:bodyPr>
          <a:lstStyle/>
          <a:p>
            <a:pPr algn="l">
              <a:spcAft>
                <a:spcPts val="400"/>
              </a:spcAft>
            </a:pPr>
            <a:r>
              <a:rPr sz="1200" b="1">
                <a:solidFill>
                  <a:srgbClr val="0A1638"/>
                </a:solidFill>
                <a:latin typeface="Arial"/>
              </a:rPr>
              <a:t>2 · Prépare &amp; vit le duo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5760720" y="2724912"/>
            <a:ext cx="502920" cy="457200"/>
          </a:xfrm>
          <a:prstGeom prst="rect">
            <a:avLst/>
          </a:prstGeom>
          <a:noFill/>
        </p:spPr>
        <p:txBody>
          <a:bodyPr wrap="square" anchor="ctr" lIns="36576" tIns="18288">
            <a:spAutoFit/>
          </a:bodyPr>
          <a:lstStyle/>
          <a:p>
            <a:pPr algn="ctr">
              <a:spcAft>
                <a:spcPts val="400"/>
              </a:spcAft>
            </a:pPr>
            <a:r>
              <a:rPr sz="2000" b="1">
                <a:solidFill>
                  <a:srgbClr val="8A99AB"/>
                </a:solidFill>
                <a:latin typeface="Arial"/>
              </a:rPr>
              <a:t>→</a:t>
            </a:r>
          </a:p>
        </p:txBody>
      </p:sp>
      <p:sp>
        <p:nvSpPr>
          <p:cNvPr id="18" name="Rounded Rectangle 17"/>
          <p:cNvSpPr/>
          <p:nvPr/>
        </p:nvSpPr>
        <p:spPr>
          <a:xfrm>
            <a:off x="6190488" y="2340864"/>
            <a:ext cx="2468880" cy="1280160"/>
          </a:xfrm>
          <a:prstGeom prst="roundRect">
            <a:avLst>
              <a:gd name="adj" fmla="val 7000"/>
            </a:avLst>
          </a:prstGeom>
          <a:solidFill>
            <a:srgbClr val="FFFFFF"/>
          </a:solidFill>
          <a:ln w="12700">
            <a:solidFill>
              <a:srgbClr val="E2E8F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9" name="Rounded Rectangle 18"/>
          <p:cNvSpPr/>
          <p:nvPr/>
        </p:nvSpPr>
        <p:spPr>
          <a:xfrm>
            <a:off x="6190488" y="2340864"/>
            <a:ext cx="2468880" cy="365760"/>
          </a:xfrm>
          <a:prstGeom prst="roundRect">
            <a:avLst>
              <a:gd name="adj" fmla="val 7000"/>
            </a:avLst>
          </a:prstGeom>
          <a:solidFill>
            <a:srgbClr val="0A163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0" name="TextBox 19"/>
          <p:cNvSpPr txBox="1"/>
          <p:nvPr/>
        </p:nvSpPr>
        <p:spPr>
          <a:xfrm>
            <a:off x="6300216" y="2340864"/>
            <a:ext cx="2249424" cy="365760"/>
          </a:xfrm>
          <a:prstGeom prst="rect">
            <a:avLst/>
          </a:prstGeom>
          <a:noFill/>
        </p:spPr>
        <p:txBody>
          <a:bodyPr wrap="square" anchor="ctr" lIns="36576" tIns="18288">
            <a:spAutoFit/>
          </a:bodyPr>
          <a:lstStyle/>
          <a:p>
            <a:pPr algn="l">
              <a:spcAft>
                <a:spcPts val="400"/>
              </a:spcAft>
            </a:pPr>
            <a:r>
              <a:rPr sz="1000" b="1">
                <a:solidFill>
                  <a:srgbClr val="FFFFFF"/>
                </a:solidFill>
                <a:latin typeface="Arial"/>
              </a:rPr>
              <a:t>LE DR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6318504" y="2761488"/>
            <a:ext cx="2212848" cy="804672"/>
          </a:xfrm>
          <a:prstGeom prst="rect">
            <a:avLst/>
          </a:prstGeom>
          <a:noFill/>
        </p:spPr>
        <p:txBody>
          <a:bodyPr wrap="square" anchor="ctr" lIns="36576" tIns="18288">
            <a:spAutoFit/>
          </a:bodyPr>
          <a:lstStyle/>
          <a:p>
            <a:pPr algn="l">
              <a:spcAft>
                <a:spcPts val="400"/>
              </a:spcAft>
            </a:pPr>
            <a:r>
              <a:rPr sz="1200" b="1">
                <a:solidFill>
                  <a:srgbClr val="0A1638"/>
                </a:solidFill>
                <a:latin typeface="Arial"/>
              </a:rPr>
              <a:t>3 · Ouvre l'avenir (feedforward)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604504" y="2724912"/>
            <a:ext cx="502920" cy="457200"/>
          </a:xfrm>
          <a:prstGeom prst="rect">
            <a:avLst/>
          </a:prstGeom>
          <a:noFill/>
        </p:spPr>
        <p:txBody>
          <a:bodyPr wrap="square" anchor="ctr" lIns="36576" tIns="18288">
            <a:spAutoFit/>
          </a:bodyPr>
          <a:lstStyle/>
          <a:p>
            <a:pPr algn="ctr">
              <a:spcAft>
                <a:spcPts val="400"/>
              </a:spcAft>
            </a:pPr>
            <a:r>
              <a:rPr sz="2000" b="1">
                <a:solidFill>
                  <a:srgbClr val="8A99AB"/>
                </a:solidFill>
                <a:latin typeface="Arial"/>
              </a:rPr>
              <a:t>→</a:t>
            </a:r>
          </a:p>
        </p:txBody>
      </p:sp>
      <p:sp>
        <p:nvSpPr>
          <p:cNvPr id="23" name="Rounded Rectangle 22"/>
          <p:cNvSpPr/>
          <p:nvPr/>
        </p:nvSpPr>
        <p:spPr>
          <a:xfrm>
            <a:off x="9034272" y="2340864"/>
            <a:ext cx="2468880" cy="1280160"/>
          </a:xfrm>
          <a:prstGeom prst="roundRect">
            <a:avLst>
              <a:gd name="adj" fmla="val 7000"/>
            </a:avLst>
          </a:prstGeom>
          <a:solidFill>
            <a:srgbClr val="FFFFFF"/>
          </a:solidFill>
          <a:ln w="12700">
            <a:solidFill>
              <a:srgbClr val="E2E8F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4" name="Rounded Rectangle 23"/>
          <p:cNvSpPr/>
          <p:nvPr/>
        </p:nvSpPr>
        <p:spPr>
          <a:xfrm>
            <a:off x="9034272" y="2340864"/>
            <a:ext cx="2468880" cy="365760"/>
          </a:xfrm>
          <a:prstGeom prst="roundRect">
            <a:avLst>
              <a:gd name="adj" fmla="val 7000"/>
            </a:avLst>
          </a:prstGeom>
          <a:solidFill>
            <a:srgbClr val="079FC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5" name="TextBox 24"/>
          <p:cNvSpPr txBox="1"/>
          <p:nvPr/>
        </p:nvSpPr>
        <p:spPr>
          <a:xfrm>
            <a:off x="9144000" y="2340864"/>
            <a:ext cx="2249424" cy="365760"/>
          </a:xfrm>
          <a:prstGeom prst="rect">
            <a:avLst/>
          </a:prstGeom>
          <a:noFill/>
        </p:spPr>
        <p:txBody>
          <a:bodyPr wrap="square" anchor="ctr" lIns="36576" tIns="18288">
            <a:spAutoFit/>
          </a:bodyPr>
          <a:lstStyle/>
          <a:p>
            <a:pPr algn="l">
              <a:spcAft>
                <a:spcPts val="400"/>
              </a:spcAft>
            </a:pPr>
            <a:r>
              <a:rPr sz="1000" b="1">
                <a:solidFill>
                  <a:srgbClr val="FFFFFF"/>
                </a:solidFill>
                <a:latin typeface="Arial"/>
              </a:rPr>
              <a:t>LE COLLAB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9162288" y="2761488"/>
            <a:ext cx="2212848" cy="804672"/>
          </a:xfrm>
          <a:prstGeom prst="rect">
            <a:avLst/>
          </a:prstGeom>
          <a:noFill/>
        </p:spPr>
        <p:txBody>
          <a:bodyPr wrap="square" anchor="ctr" lIns="36576" tIns="18288">
            <a:spAutoFit/>
          </a:bodyPr>
          <a:lstStyle/>
          <a:p>
            <a:pPr algn="l">
              <a:spcAft>
                <a:spcPts val="400"/>
              </a:spcAft>
            </a:pPr>
            <a:r>
              <a:rPr sz="1200" b="1">
                <a:solidFill>
                  <a:srgbClr val="0A1638"/>
                </a:solidFill>
                <a:latin typeface="Arial"/>
              </a:rPr>
              <a:t>4 · Se fixe SON défi → terrain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502920" y="3712463"/>
            <a:ext cx="10881360" cy="274320"/>
          </a:xfrm>
          <a:prstGeom prst="rect">
            <a:avLst/>
          </a:prstGeom>
          <a:noFill/>
        </p:spPr>
        <p:txBody>
          <a:bodyPr wrap="square" anchor="t" lIns="36576" tIns="18288">
            <a:spAutoFit/>
          </a:bodyPr>
          <a:lstStyle/>
          <a:p>
            <a:pPr algn="ctr">
              <a:spcAft>
                <a:spcPts val="400"/>
              </a:spcAft>
            </a:pPr>
            <a:r>
              <a:rPr sz="1200" b="1">
                <a:solidFill>
                  <a:srgbClr val="475569"/>
                </a:solidFill>
                <a:latin typeface="Arial"/>
              </a:rPr>
              <a:t>↻  La boucle se referme au duo suivant — et chaque cycle alimente l'analyse.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502920" y="4114800"/>
            <a:ext cx="10881360" cy="237744"/>
          </a:xfrm>
          <a:prstGeom prst="rect">
            <a:avLst/>
          </a:prstGeom>
          <a:noFill/>
        </p:spPr>
        <p:txBody>
          <a:bodyPr wrap="square" anchor="t" lIns="36576" tIns="18288">
            <a:spAutoFit/>
          </a:bodyPr>
          <a:lstStyle/>
          <a:p>
            <a:pPr algn="l">
              <a:spcAft>
                <a:spcPts val="400"/>
              </a:spcAft>
            </a:pPr>
            <a:r>
              <a:rPr sz="1100" b="1">
                <a:solidFill>
                  <a:srgbClr val="079FC4"/>
                </a:solidFill>
                <a:latin typeface="Arial"/>
              </a:rPr>
              <a:t>À LUI SEUL, L'AGENDA PILOTE ET ANALYSE</a:t>
            </a:r>
          </a:p>
        </p:txBody>
      </p:sp>
      <p:sp>
        <p:nvSpPr>
          <p:cNvPr id="29" name="Rounded Rectangle 28"/>
          <p:cNvSpPr/>
          <p:nvPr/>
        </p:nvSpPr>
        <p:spPr>
          <a:xfrm>
            <a:off x="502920" y="4443984"/>
            <a:ext cx="3593592" cy="1325880"/>
          </a:xfrm>
          <a:prstGeom prst="roundRect">
            <a:avLst>
              <a:gd name="adj" fmla="val 7000"/>
            </a:avLst>
          </a:prstGeom>
          <a:solidFill>
            <a:srgbClr val="FFFFFF"/>
          </a:solidFill>
          <a:ln w="12700">
            <a:solidFill>
              <a:srgbClr val="E2E8F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30" name="Rounded Rectangle 29"/>
          <p:cNvSpPr/>
          <p:nvPr/>
        </p:nvSpPr>
        <p:spPr>
          <a:xfrm>
            <a:off x="502920" y="4599432"/>
            <a:ext cx="82296" cy="1014984"/>
          </a:xfrm>
          <a:prstGeom prst="roundRect">
            <a:avLst>
              <a:gd name="adj" fmla="val 50000"/>
            </a:avLst>
          </a:prstGeom>
          <a:solidFill>
            <a:srgbClr val="079FC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31" name="TextBox 30"/>
          <p:cNvSpPr txBox="1"/>
          <p:nvPr/>
        </p:nvSpPr>
        <p:spPr>
          <a:xfrm>
            <a:off x="777240" y="4608576"/>
            <a:ext cx="3182112" cy="1024128"/>
          </a:xfrm>
          <a:prstGeom prst="rect">
            <a:avLst/>
          </a:prstGeom>
          <a:noFill/>
        </p:spPr>
        <p:txBody>
          <a:bodyPr wrap="square" anchor="ctr" lIns="36576" tIns="18288">
            <a:spAutoFit/>
          </a:bodyPr>
          <a:lstStyle/>
          <a:p>
            <a:pPr algn="l">
              <a:lnSpc>
                <a:spcPct val="106000"/>
              </a:lnSpc>
              <a:spcAft>
                <a:spcPts val="300"/>
              </a:spcAft>
            </a:pPr>
            <a:r>
              <a:rPr sz="1400" b="1">
                <a:solidFill>
                  <a:srgbClr val="0A1638"/>
                </a:solidFill>
                <a:latin typeface="Arial"/>
              </a:rPr>
              <a:t>Couverture</a:t>
            </a:r>
          </a:p>
          <a:p>
            <a:pPr algn="l">
              <a:lnSpc>
                <a:spcPct val="106000"/>
              </a:lnSpc>
              <a:spcAft>
                <a:spcPts val="300"/>
              </a:spcAft>
            </a:pPr>
            <a:r>
              <a:rPr sz="1150" b="0">
                <a:solidFill>
                  <a:srgbClr val="475569"/>
                </a:solidFill>
                <a:latin typeface="Arial"/>
              </a:rPr>
              <a:t>Qui a été coaché — et qui ne l'a pas encore été.</a:t>
            </a:r>
          </a:p>
        </p:txBody>
      </p:sp>
      <p:sp>
        <p:nvSpPr>
          <p:cNvPr id="32" name="Rounded Rectangle 31"/>
          <p:cNvSpPr/>
          <p:nvPr/>
        </p:nvSpPr>
        <p:spPr>
          <a:xfrm>
            <a:off x="4297680" y="4443984"/>
            <a:ext cx="3593592" cy="1325880"/>
          </a:xfrm>
          <a:prstGeom prst="roundRect">
            <a:avLst>
              <a:gd name="adj" fmla="val 7000"/>
            </a:avLst>
          </a:prstGeom>
          <a:solidFill>
            <a:srgbClr val="FFFFFF"/>
          </a:solidFill>
          <a:ln w="12700">
            <a:solidFill>
              <a:srgbClr val="E2E8F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33" name="Rounded Rectangle 32"/>
          <p:cNvSpPr/>
          <p:nvPr/>
        </p:nvSpPr>
        <p:spPr>
          <a:xfrm>
            <a:off x="4297680" y="4599432"/>
            <a:ext cx="82296" cy="1014984"/>
          </a:xfrm>
          <a:prstGeom prst="roundRect">
            <a:avLst>
              <a:gd name="adj" fmla="val 50000"/>
            </a:avLst>
          </a:prstGeom>
          <a:solidFill>
            <a:srgbClr val="079FC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34" name="TextBox 33"/>
          <p:cNvSpPr txBox="1"/>
          <p:nvPr/>
        </p:nvSpPr>
        <p:spPr>
          <a:xfrm>
            <a:off x="4572000" y="4608576"/>
            <a:ext cx="3182112" cy="1024128"/>
          </a:xfrm>
          <a:prstGeom prst="rect">
            <a:avLst/>
          </a:prstGeom>
          <a:noFill/>
        </p:spPr>
        <p:txBody>
          <a:bodyPr wrap="square" anchor="ctr" lIns="36576" tIns="18288">
            <a:spAutoFit/>
          </a:bodyPr>
          <a:lstStyle/>
          <a:p>
            <a:pPr algn="l">
              <a:lnSpc>
                <a:spcPct val="106000"/>
              </a:lnSpc>
              <a:spcAft>
                <a:spcPts val="300"/>
              </a:spcAft>
            </a:pPr>
            <a:r>
              <a:rPr sz="1400" b="1">
                <a:solidFill>
                  <a:srgbClr val="0A1638"/>
                </a:solidFill>
                <a:latin typeface="Arial"/>
              </a:rPr>
              <a:t>Cadence</a:t>
            </a:r>
          </a:p>
          <a:p>
            <a:pPr algn="l">
              <a:lnSpc>
                <a:spcPct val="106000"/>
              </a:lnSpc>
              <a:spcAft>
                <a:spcPts val="300"/>
              </a:spcAft>
            </a:pPr>
            <a:r>
              <a:rPr sz="1150" b="0">
                <a:solidFill>
                  <a:srgbClr val="475569"/>
                </a:solidFill>
                <a:latin typeface="Arial"/>
              </a:rPr>
              <a:t>24 duos/an visés ; alerte dès qu'on passe en sous-régime.</a:t>
            </a:r>
          </a:p>
        </p:txBody>
      </p:sp>
      <p:sp>
        <p:nvSpPr>
          <p:cNvPr id="35" name="Rounded Rectangle 34"/>
          <p:cNvSpPr/>
          <p:nvPr/>
        </p:nvSpPr>
        <p:spPr>
          <a:xfrm>
            <a:off x="8092440" y="4443984"/>
            <a:ext cx="3593592" cy="1325880"/>
          </a:xfrm>
          <a:prstGeom prst="roundRect">
            <a:avLst>
              <a:gd name="adj" fmla="val 7000"/>
            </a:avLst>
          </a:prstGeom>
          <a:solidFill>
            <a:srgbClr val="FFFFFF"/>
          </a:solidFill>
          <a:ln w="12700">
            <a:solidFill>
              <a:srgbClr val="E2E8F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36" name="Rounded Rectangle 35"/>
          <p:cNvSpPr/>
          <p:nvPr/>
        </p:nvSpPr>
        <p:spPr>
          <a:xfrm>
            <a:off x="8092440" y="4599432"/>
            <a:ext cx="82296" cy="1014984"/>
          </a:xfrm>
          <a:prstGeom prst="roundRect">
            <a:avLst>
              <a:gd name="adj" fmla="val 50000"/>
            </a:avLst>
          </a:prstGeom>
          <a:solidFill>
            <a:srgbClr val="079FC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37" name="TextBox 36"/>
          <p:cNvSpPr txBox="1"/>
          <p:nvPr/>
        </p:nvSpPr>
        <p:spPr>
          <a:xfrm>
            <a:off x="8366760" y="4608576"/>
            <a:ext cx="3182112" cy="1024128"/>
          </a:xfrm>
          <a:prstGeom prst="rect">
            <a:avLst/>
          </a:prstGeom>
          <a:noFill/>
        </p:spPr>
        <p:txBody>
          <a:bodyPr wrap="square" anchor="ctr" lIns="36576" tIns="18288">
            <a:spAutoFit/>
          </a:bodyPr>
          <a:lstStyle/>
          <a:p>
            <a:pPr algn="l">
              <a:lnSpc>
                <a:spcPct val="106000"/>
              </a:lnSpc>
              <a:spcAft>
                <a:spcPts val="300"/>
              </a:spcAft>
            </a:pPr>
            <a:r>
              <a:rPr sz="1400" b="1">
                <a:solidFill>
                  <a:srgbClr val="0A1638"/>
                </a:solidFill>
                <a:latin typeface="Arial"/>
              </a:rPr>
              <a:t>Équité</a:t>
            </a:r>
          </a:p>
          <a:p>
            <a:pPr algn="l">
              <a:lnSpc>
                <a:spcPct val="106000"/>
              </a:lnSpc>
              <a:spcAft>
                <a:spcPts val="300"/>
              </a:spcAft>
            </a:pPr>
            <a:r>
              <a:rPr sz="1150" b="0">
                <a:solidFill>
                  <a:srgbClr val="475569"/>
                </a:solidFill>
                <a:latin typeface="Arial"/>
              </a:rPr>
              <a:t>Repère les collaborateurs sous-coachés à prioriser.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502920" y="6437376"/>
            <a:ext cx="960120" cy="173736"/>
          </a:xfrm>
          <a:prstGeom prst="rect">
            <a:avLst/>
          </a:prstGeom>
          <a:noFill/>
        </p:spPr>
        <p:txBody>
          <a:bodyPr wrap="square" anchor="ctr" lIns="36576" tIns="18288">
            <a:spAutoFit/>
          </a:bodyPr>
          <a:lstStyle/>
          <a:p>
            <a:pPr algn="l">
              <a:spcAft>
                <a:spcPts val="400"/>
              </a:spcAft>
            </a:pPr>
            <a:r>
              <a:rPr sz="900" b="1">
                <a:solidFill>
                  <a:srgbClr val="8A99AB"/>
                </a:solidFill>
                <a:latin typeface="Arial"/>
              </a:rPr>
              <a:t>propulsé par</a:t>
            </a:r>
          </a:p>
        </p:txBody>
      </p:sp>
      <p:pic>
        <p:nvPicPr>
          <p:cNvPr id="39" name="Picture 38" descr="image3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17320" y="6254496"/>
            <a:ext cx="475488" cy="457200"/>
          </a:xfrm>
          <a:prstGeom prst="rect">
            <a:avLst/>
          </a:prstGeom>
        </p:spPr>
      </p:pic>
      <p:sp>
        <p:nvSpPr>
          <p:cNvPr id="40" name="TextBox 39"/>
          <p:cNvSpPr txBox="1"/>
          <p:nvPr/>
        </p:nvSpPr>
        <p:spPr>
          <a:xfrm>
            <a:off x="11091672" y="6409944"/>
            <a:ext cx="640080" cy="173736"/>
          </a:xfrm>
          <a:prstGeom prst="rect">
            <a:avLst/>
          </a:prstGeom>
          <a:noFill/>
        </p:spPr>
        <p:txBody>
          <a:bodyPr wrap="square" anchor="ctr" lIns="36576" tIns="18288">
            <a:spAutoFit/>
          </a:bodyPr>
          <a:lstStyle/>
          <a:p>
            <a:pPr algn="r">
              <a:spcAft>
                <a:spcPts val="400"/>
              </a:spcAft>
            </a:pPr>
            <a:r>
              <a:rPr sz="900" b="1">
                <a:solidFill>
                  <a:srgbClr val="8A99AB"/>
                </a:solidFill>
                <a:latin typeface="Arial"/>
              </a:rPr>
              <a:t>14 / 20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image4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1695" cy="6858000"/>
          </a:xfrm>
          <a:prstGeom prst="rect">
            <a:avLst/>
          </a:prstGeom>
        </p:spPr>
      </p:pic>
      <p:pic>
        <p:nvPicPr>
          <p:cNvPr id="3" name="Picture 2" descr="image2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2920" y="384048"/>
            <a:ext cx="1060704" cy="603504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502920" y="1828800"/>
            <a:ext cx="3657600" cy="1408176"/>
          </a:xfrm>
          <a:prstGeom prst="rect">
            <a:avLst/>
          </a:prstGeom>
          <a:noFill/>
        </p:spPr>
        <p:txBody>
          <a:bodyPr wrap="square" anchor="ctr" lIns="36576" tIns="18288">
            <a:spAutoFit/>
          </a:bodyPr>
          <a:lstStyle/>
          <a:p>
            <a:pPr algn="l">
              <a:spcAft>
                <a:spcPts val="400"/>
              </a:spcAft>
            </a:pPr>
            <a:r>
              <a:rPr sz="9000" b="1">
                <a:solidFill>
                  <a:srgbClr val="079FC4"/>
                </a:solidFill>
                <a:latin typeface="Arial"/>
              </a:rPr>
              <a:t>03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48640" y="3657600"/>
            <a:ext cx="10058400" cy="822960"/>
          </a:xfrm>
          <a:prstGeom prst="rect">
            <a:avLst/>
          </a:prstGeom>
          <a:noFill/>
        </p:spPr>
        <p:txBody>
          <a:bodyPr wrap="square" anchor="t" lIns="36576" tIns="18288">
            <a:spAutoFit/>
          </a:bodyPr>
          <a:lstStyle/>
          <a:p>
            <a:pPr algn="l">
              <a:spcAft>
                <a:spcPts val="400"/>
              </a:spcAft>
            </a:pPr>
            <a:r>
              <a:rPr sz="3400" b="1">
                <a:solidFill>
                  <a:srgbClr val="0A1638"/>
                </a:solidFill>
                <a:latin typeface="Arial"/>
              </a:rPr>
              <a:t>Mode d'emploi par rôle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02920" y="6437376"/>
            <a:ext cx="960120" cy="173736"/>
          </a:xfrm>
          <a:prstGeom prst="rect">
            <a:avLst/>
          </a:prstGeom>
          <a:noFill/>
        </p:spPr>
        <p:txBody>
          <a:bodyPr wrap="square" anchor="ctr" lIns="36576" tIns="18288">
            <a:spAutoFit/>
          </a:bodyPr>
          <a:lstStyle/>
          <a:p>
            <a:pPr algn="l">
              <a:spcAft>
                <a:spcPts val="400"/>
              </a:spcAft>
            </a:pPr>
            <a:r>
              <a:rPr sz="900" b="1">
                <a:solidFill>
                  <a:srgbClr val="8A99AB"/>
                </a:solidFill>
                <a:latin typeface="Arial"/>
              </a:rPr>
              <a:t>propulsé par</a:t>
            </a:r>
          </a:p>
        </p:txBody>
      </p:sp>
      <p:pic>
        <p:nvPicPr>
          <p:cNvPr id="7" name="Picture 6" descr="image3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17320" y="6254496"/>
            <a:ext cx="475488" cy="4572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1091672" y="6409944"/>
            <a:ext cx="640080" cy="173736"/>
          </a:xfrm>
          <a:prstGeom prst="rect">
            <a:avLst/>
          </a:prstGeom>
          <a:noFill/>
        </p:spPr>
        <p:txBody>
          <a:bodyPr wrap="square" anchor="ctr" lIns="36576" tIns="18288">
            <a:spAutoFit/>
          </a:bodyPr>
          <a:lstStyle/>
          <a:p>
            <a:pPr algn="r">
              <a:spcAft>
                <a:spcPts val="400"/>
              </a:spcAft>
            </a:pPr>
            <a:r>
              <a:rPr sz="900" b="1">
                <a:solidFill>
                  <a:srgbClr val="8A99AB"/>
                </a:solidFill>
                <a:latin typeface="Arial"/>
              </a:rPr>
              <a:t>15 / 20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image5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1695" cy="6858000"/>
          </a:xfrm>
          <a:prstGeom prst="rect">
            <a:avLst/>
          </a:prstGeom>
        </p:spPr>
      </p:pic>
      <p:pic>
        <p:nvPicPr>
          <p:cNvPr id="3" name="Picture 2" descr="image2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2920" y="384048"/>
            <a:ext cx="1060704" cy="603504"/>
          </a:xfrm>
          <a:prstGeom prst="rect">
            <a:avLst/>
          </a:prstGeom>
        </p:spPr>
      </p:pic>
      <p:sp>
        <p:nvSpPr>
          <p:cNvPr id="4" name="Rounded Rectangle 3"/>
          <p:cNvSpPr/>
          <p:nvPr/>
        </p:nvSpPr>
        <p:spPr>
          <a:xfrm>
            <a:off x="502920" y="1371600"/>
            <a:ext cx="128016" cy="420624"/>
          </a:xfrm>
          <a:prstGeom prst="roundRect">
            <a:avLst>
              <a:gd name="adj" fmla="val 50000"/>
            </a:avLst>
          </a:prstGeom>
          <a:solidFill>
            <a:srgbClr val="079FC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5" name="TextBox 4"/>
          <p:cNvSpPr txBox="1"/>
          <p:nvPr/>
        </p:nvSpPr>
        <p:spPr>
          <a:xfrm>
            <a:off x="749808" y="1325880"/>
            <a:ext cx="10789920" cy="457200"/>
          </a:xfrm>
          <a:prstGeom prst="rect">
            <a:avLst/>
          </a:prstGeom>
          <a:noFill/>
        </p:spPr>
        <p:txBody>
          <a:bodyPr wrap="square" anchor="ctr" lIns="36576" tIns="18288">
            <a:spAutoFit/>
          </a:bodyPr>
          <a:lstStyle/>
          <a:p>
            <a:pPr algn="l">
              <a:spcAft>
                <a:spcPts val="400"/>
              </a:spcAft>
            </a:pPr>
            <a:r>
              <a:rPr sz="2400" b="1">
                <a:solidFill>
                  <a:srgbClr val="0A1638"/>
                </a:solidFill>
                <a:latin typeface="Arial"/>
              </a:rPr>
              <a:t>Mode d'emploi — DR (1/2).</a:t>
            </a:r>
          </a:p>
        </p:txBody>
      </p:sp>
      <p:sp>
        <p:nvSpPr>
          <p:cNvPr id="6" name="Rounded Rectangle 5"/>
          <p:cNvSpPr/>
          <p:nvPr/>
        </p:nvSpPr>
        <p:spPr>
          <a:xfrm>
            <a:off x="749808" y="1984248"/>
            <a:ext cx="1005840" cy="36576"/>
          </a:xfrm>
          <a:prstGeom prst="roundRect">
            <a:avLst>
              <a:gd name="adj" fmla="val 50000"/>
            </a:avLst>
          </a:prstGeom>
          <a:solidFill>
            <a:srgbClr val="079FC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7" name="Rounded Rectangle 6"/>
          <p:cNvSpPr/>
          <p:nvPr/>
        </p:nvSpPr>
        <p:spPr>
          <a:xfrm>
            <a:off x="502920" y="2331720"/>
            <a:ext cx="11183112" cy="1097280"/>
          </a:xfrm>
          <a:prstGeom prst="roundRect">
            <a:avLst>
              <a:gd name="adj" fmla="val 7000"/>
            </a:avLst>
          </a:prstGeom>
          <a:solidFill>
            <a:srgbClr val="FFFFFF"/>
          </a:solidFill>
          <a:ln w="12700">
            <a:solidFill>
              <a:srgbClr val="E2E8F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8" name="Rounded Rectangle 7"/>
          <p:cNvSpPr/>
          <p:nvPr/>
        </p:nvSpPr>
        <p:spPr>
          <a:xfrm>
            <a:off x="502920" y="2487168"/>
            <a:ext cx="82296" cy="786383"/>
          </a:xfrm>
          <a:prstGeom prst="roundRect">
            <a:avLst>
              <a:gd name="adj" fmla="val 50000"/>
            </a:avLst>
          </a:prstGeom>
          <a:solidFill>
            <a:srgbClr val="079FC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9" name="TextBox 8"/>
          <p:cNvSpPr txBox="1"/>
          <p:nvPr/>
        </p:nvSpPr>
        <p:spPr>
          <a:xfrm>
            <a:off x="777240" y="2496312"/>
            <a:ext cx="10725912" cy="804671"/>
          </a:xfrm>
          <a:prstGeom prst="rect">
            <a:avLst/>
          </a:prstGeom>
          <a:noFill/>
        </p:spPr>
        <p:txBody>
          <a:bodyPr wrap="square" anchor="ctr" lIns="36576" tIns="18288">
            <a:spAutoFit/>
          </a:bodyPr>
          <a:lstStyle/>
          <a:p>
            <a:pPr algn="l">
              <a:lnSpc>
                <a:spcPct val="106000"/>
              </a:lnSpc>
              <a:spcAft>
                <a:spcPts val="300"/>
              </a:spcAft>
            </a:pPr>
            <a:r>
              <a:rPr sz="1400" b="1">
                <a:solidFill>
                  <a:srgbClr val="0A1638"/>
                </a:solidFill>
                <a:latin typeface="Arial"/>
              </a:rPr>
              <a:t>1 · Conduire le T0</a:t>
            </a:r>
          </a:p>
          <a:p>
            <a:pPr algn="l">
              <a:lnSpc>
                <a:spcPct val="106000"/>
              </a:lnSpc>
              <a:spcAft>
                <a:spcPts val="300"/>
              </a:spcAft>
            </a:pPr>
            <a:r>
              <a:rPr sz="1200" b="0">
                <a:solidFill>
                  <a:srgbClr val="475569"/>
                </a:solidFill>
                <a:latin typeface="Arial"/>
              </a:rPr>
              <a:t>Lire l'auto-éval, confronter les perceptions, valider le radar figé.</a:t>
            </a:r>
          </a:p>
        </p:txBody>
      </p:sp>
      <p:sp>
        <p:nvSpPr>
          <p:cNvPr id="10" name="Rounded Rectangle 9"/>
          <p:cNvSpPr/>
          <p:nvPr/>
        </p:nvSpPr>
        <p:spPr>
          <a:xfrm>
            <a:off x="502920" y="3611880"/>
            <a:ext cx="11183112" cy="1097280"/>
          </a:xfrm>
          <a:prstGeom prst="roundRect">
            <a:avLst>
              <a:gd name="adj" fmla="val 7000"/>
            </a:avLst>
          </a:prstGeom>
          <a:solidFill>
            <a:srgbClr val="FFFFFF"/>
          </a:solidFill>
          <a:ln w="12700">
            <a:solidFill>
              <a:srgbClr val="E2E8F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1" name="Rounded Rectangle 10"/>
          <p:cNvSpPr/>
          <p:nvPr/>
        </p:nvSpPr>
        <p:spPr>
          <a:xfrm>
            <a:off x="502920" y="3767328"/>
            <a:ext cx="82296" cy="786383"/>
          </a:xfrm>
          <a:prstGeom prst="roundRect">
            <a:avLst>
              <a:gd name="adj" fmla="val 50000"/>
            </a:avLst>
          </a:prstGeom>
          <a:solidFill>
            <a:srgbClr val="079FC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2" name="TextBox 11"/>
          <p:cNvSpPr txBox="1"/>
          <p:nvPr/>
        </p:nvSpPr>
        <p:spPr>
          <a:xfrm>
            <a:off x="777240" y="3776472"/>
            <a:ext cx="10725912" cy="804671"/>
          </a:xfrm>
          <a:prstGeom prst="rect">
            <a:avLst/>
          </a:prstGeom>
          <a:noFill/>
        </p:spPr>
        <p:txBody>
          <a:bodyPr wrap="square" anchor="ctr" lIns="36576" tIns="18288">
            <a:spAutoFit/>
          </a:bodyPr>
          <a:lstStyle/>
          <a:p>
            <a:pPr algn="l">
              <a:lnSpc>
                <a:spcPct val="106000"/>
              </a:lnSpc>
              <a:spcAft>
                <a:spcPts val="300"/>
              </a:spcAft>
            </a:pPr>
            <a:r>
              <a:rPr sz="1400" b="1">
                <a:solidFill>
                  <a:srgbClr val="0A1638"/>
                </a:solidFill>
                <a:latin typeface="Arial"/>
              </a:rPr>
              <a:t>2 · Rédiger le plan</a:t>
            </a:r>
          </a:p>
          <a:p>
            <a:pPr algn="l">
              <a:lnSpc>
                <a:spcPct val="106000"/>
              </a:lnSpc>
              <a:spcAft>
                <a:spcPts val="300"/>
              </a:spcAft>
            </a:pPr>
            <a:r>
              <a:rPr sz="1200" b="0">
                <a:solidFill>
                  <a:srgbClr val="475569"/>
                </a:solidFill>
                <a:latin typeface="Arial"/>
              </a:rPr>
              <a:t>2 axes à développer + 2 forces, roadmap terrain. Signatures DR + collaborateur.</a:t>
            </a:r>
          </a:p>
        </p:txBody>
      </p:sp>
      <p:sp>
        <p:nvSpPr>
          <p:cNvPr id="13" name="Rounded Rectangle 12"/>
          <p:cNvSpPr/>
          <p:nvPr/>
        </p:nvSpPr>
        <p:spPr>
          <a:xfrm>
            <a:off x="502920" y="4892040"/>
            <a:ext cx="11183112" cy="1097280"/>
          </a:xfrm>
          <a:prstGeom prst="roundRect">
            <a:avLst>
              <a:gd name="adj" fmla="val 7000"/>
            </a:avLst>
          </a:prstGeom>
          <a:solidFill>
            <a:srgbClr val="FFFFFF"/>
          </a:solidFill>
          <a:ln w="12700">
            <a:solidFill>
              <a:srgbClr val="E2E8F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4" name="Rounded Rectangle 13"/>
          <p:cNvSpPr/>
          <p:nvPr/>
        </p:nvSpPr>
        <p:spPr>
          <a:xfrm>
            <a:off x="502920" y="5047488"/>
            <a:ext cx="82296" cy="786383"/>
          </a:xfrm>
          <a:prstGeom prst="roundRect">
            <a:avLst>
              <a:gd name="adj" fmla="val 50000"/>
            </a:avLst>
          </a:prstGeom>
          <a:solidFill>
            <a:srgbClr val="079FC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5" name="TextBox 14"/>
          <p:cNvSpPr txBox="1"/>
          <p:nvPr/>
        </p:nvSpPr>
        <p:spPr>
          <a:xfrm>
            <a:off x="777240" y="5056631"/>
            <a:ext cx="10725912" cy="804671"/>
          </a:xfrm>
          <a:prstGeom prst="rect">
            <a:avLst/>
          </a:prstGeom>
          <a:noFill/>
        </p:spPr>
        <p:txBody>
          <a:bodyPr wrap="square" anchor="ctr" lIns="36576" tIns="18288">
            <a:spAutoFit/>
          </a:bodyPr>
          <a:lstStyle/>
          <a:p>
            <a:pPr algn="l">
              <a:lnSpc>
                <a:spcPct val="106000"/>
              </a:lnSpc>
              <a:spcAft>
                <a:spcPts val="300"/>
              </a:spcAft>
            </a:pPr>
            <a:r>
              <a:rPr sz="1400" b="1">
                <a:solidFill>
                  <a:srgbClr val="0A1638"/>
                </a:solidFill>
                <a:latin typeface="Arial"/>
              </a:rPr>
              <a:t>3 · Mener les duos</a:t>
            </a:r>
          </a:p>
          <a:p>
            <a:pPr algn="l">
              <a:lnSpc>
                <a:spcPct val="106000"/>
              </a:lnSpc>
              <a:spcAft>
                <a:spcPts val="300"/>
              </a:spcAft>
            </a:pPr>
            <a:r>
              <a:rPr sz="1200" b="0">
                <a:solidFill>
                  <a:srgbClr val="475569"/>
                </a:solidFill>
                <a:latin typeface="Arial"/>
              </a:rPr>
              <a:t>Planifier, observer, remplir la fiche duo. Le coaching ne bouge pas le radar.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502920" y="6437376"/>
            <a:ext cx="960120" cy="173736"/>
          </a:xfrm>
          <a:prstGeom prst="rect">
            <a:avLst/>
          </a:prstGeom>
          <a:noFill/>
        </p:spPr>
        <p:txBody>
          <a:bodyPr wrap="square" anchor="ctr" lIns="36576" tIns="18288">
            <a:spAutoFit/>
          </a:bodyPr>
          <a:lstStyle/>
          <a:p>
            <a:pPr algn="l">
              <a:spcAft>
                <a:spcPts val="400"/>
              </a:spcAft>
            </a:pPr>
            <a:r>
              <a:rPr sz="900" b="1">
                <a:solidFill>
                  <a:srgbClr val="8A99AB"/>
                </a:solidFill>
                <a:latin typeface="Arial"/>
              </a:rPr>
              <a:t>propulsé par</a:t>
            </a:r>
          </a:p>
        </p:txBody>
      </p:sp>
      <p:pic>
        <p:nvPicPr>
          <p:cNvPr id="17" name="Picture 16" descr="image3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17320" y="6254496"/>
            <a:ext cx="475488" cy="457200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11091672" y="6409944"/>
            <a:ext cx="640080" cy="173736"/>
          </a:xfrm>
          <a:prstGeom prst="rect">
            <a:avLst/>
          </a:prstGeom>
          <a:noFill/>
        </p:spPr>
        <p:txBody>
          <a:bodyPr wrap="square" anchor="ctr" lIns="36576" tIns="18288">
            <a:spAutoFit/>
          </a:bodyPr>
          <a:lstStyle/>
          <a:p>
            <a:pPr algn="r">
              <a:spcAft>
                <a:spcPts val="400"/>
              </a:spcAft>
            </a:pPr>
            <a:r>
              <a:rPr sz="900" b="1">
                <a:solidFill>
                  <a:srgbClr val="8A99AB"/>
                </a:solidFill>
                <a:latin typeface="Arial"/>
              </a:rPr>
              <a:t>16 / 20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image5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1695" cy="6858000"/>
          </a:xfrm>
          <a:prstGeom prst="rect">
            <a:avLst/>
          </a:prstGeom>
        </p:spPr>
      </p:pic>
      <p:pic>
        <p:nvPicPr>
          <p:cNvPr id="3" name="Picture 2" descr="image2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2920" y="384048"/>
            <a:ext cx="1060704" cy="603504"/>
          </a:xfrm>
          <a:prstGeom prst="rect">
            <a:avLst/>
          </a:prstGeom>
        </p:spPr>
      </p:pic>
      <p:sp>
        <p:nvSpPr>
          <p:cNvPr id="4" name="Rounded Rectangle 3"/>
          <p:cNvSpPr/>
          <p:nvPr/>
        </p:nvSpPr>
        <p:spPr>
          <a:xfrm>
            <a:off x="502920" y="1371600"/>
            <a:ext cx="128016" cy="420624"/>
          </a:xfrm>
          <a:prstGeom prst="roundRect">
            <a:avLst>
              <a:gd name="adj" fmla="val 50000"/>
            </a:avLst>
          </a:prstGeom>
          <a:solidFill>
            <a:srgbClr val="079FC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5" name="TextBox 4"/>
          <p:cNvSpPr txBox="1"/>
          <p:nvPr/>
        </p:nvSpPr>
        <p:spPr>
          <a:xfrm>
            <a:off x="749808" y="1325880"/>
            <a:ext cx="10789920" cy="457200"/>
          </a:xfrm>
          <a:prstGeom prst="rect">
            <a:avLst/>
          </a:prstGeom>
          <a:noFill/>
        </p:spPr>
        <p:txBody>
          <a:bodyPr wrap="square" anchor="ctr" lIns="36576" tIns="18288">
            <a:spAutoFit/>
          </a:bodyPr>
          <a:lstStyle/>
          <a:p>
            <a:pPr algn="l">
              <a:spcAft>
                <a:spcPts val="400"/>
              </a:spcAft>
            </a:pPr>
            <a:r>
              <a:rPr sz="2400" b="1">
                <a:solidFill>
                  <a:srgbClr val="0A1638"/>
                </a:solidFill>
                <a:latin typeface="Arial"/>
              </a:rPr>
              <a:t>Mode d'emploi — DR (2/2).</a:t>
            </a:r>
          </a:p>
        </p:txBody>
      </p:sp>
      <p:sp>
        <p:nvSpPr>
          <p:cNvPr id="6" name="Rounded Rectangle 5"/>
          <p:cNvSpPr/>
          <p:nvPr/>
        </p:nvSpPr>
        <p:spPr>
          <a:xfrm>
            <a:off x="749808" y="1984248"/>
            <a:ext cx="1005840" cy="36576"/>
          </a:xfrm>
          <a:prstGeom prst="roundRect">
            <a:avLst>
              <a:gd name="adj" fmla="val 50000"/>
            </a:avLst>
          </a:prstGeom>
          <a:solidFill>
            <a:srgbClr val="079FC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7" name="Rounded Rectangle 6"/>
          <p:cNvSpPr/>
          <p:nvPr/>
        </p:nvSpPr>
        <p:spPr>
          <a:xfrm>
            <a:off x="502920" y="2468880"/>
            <a:ext cx="11183112" cy="1417320"/>
          </a:xfrm>
          <a:prstGeom prst="roundRect">
            <a:avLst>
              <a:gd name="adj" fmla="val 7000"/>
            </a:avLst>
          </a:prstGeom>
          <a:solidFill>
            <a:srgbClr val="FFFFFF"/>
          </a:solidFill>
          <a:ln w="12700">
            <a:solidFill>
              <a:srgbClr val="E2E8F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8" name="Rounded Rectangle 7"/>
          <p:cNvSpPr/>
          <p:nvPr/>
        </p:nvSpPr>
        <p:spPr>
          <a:xfrm>
            <a:off x="502920" y="2624328"/>
            <a:ext cx="82296" cy="1106424"/>
          </a:xfrm>
          <a:prstGeom prst="roundRect">
            <a:avLst>
              <a:gd name="adj" fmla="val 50000"/>
            </a:avLst>
          </a:prstGeom>
          <a:solidFill>
            <a:srgbClr val="079FC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9" name="TextBox 8"/>
          <p:cNvSpPr txBox="1"/>
          <p:nvPr/>
        </p:nvSpPr>
        <p:spPr>
          <a:xfrm>
            <a:off x="777240" y="2633472"/>
            <a:ext cx="10725912" cy="1124712"/>
          </a:xfrm>
          <a:prstGeom prst="rect">
            <a:avLst/>
          </a:prstGeom>
          <a:noFill/>
        </p:spPr>
        <p:txBody>
          <a:bodyPr wrap="square" anchor="ctr" lIns="36576" tIns="18288">
            <a:spAutoFit/>
          </a:bodyPr>
          <a:lstStyle/>
          <a:p>
            <a:pPr algn="l">
              <a:lnSpc>
                <a:spcPct val="106000"/>
              </a:lnSpc>
              <a:spcAft>
                <a:spcPts val="300"/>
              </a:spcAft>
            </a:pPr>
            <a:r>
              <a:rPr sz="1400" b="1">
                <a:solidFill>
                  <a:srgbClr val="0A1638"/>
                </a:solidFill>
                <a:latin typeface="Arial"/>
              </a:rPr>
              <a:t>4 · Réévaluer aux bornes</a:t>
            </a:r>
          </a:p>
          <a:p>
            <a:pPr algn="l">
              <a:lnSpc>
                <a:spcPct val="106000"/>
              </a:lnSpc>
              <a:spcAft>
                <a:spcPts val="300"/>
              </a:spcAft>
            </a:pPr>
            <a:r>
              <a:rPr sz="1200" b="0">
                <a:solidFill>
                  <a:srgbClr val="475569"/>
                </a:solidFill>
                <a:latin typeface="Arial"/>
              </a:rPr>
              <a:t>Tous les 3 mois, rouvrir le cycle. Aucune baisse de score sans commentaire factuel.</a:t>
            </a:r>
          </a:p>
        </p:txBody>
      </p:sp>
      <p:sp>
        <p:nvSpPr>
          <p:cNvPr id="10" name="Rounded Rectangle 9"/>
          <p:cNvSpPr/>
          <p:nvPr/>
        </p:nvSpPr>
        <p:spPr>
          <a:xfrm>
            <a:off x="502920" y="4114800"/>
            <a:ext cx="11183112" cy="1417320"/>
          </a:xfrm>
          <a:prstGeom prst="roundRect">
            <a:avLst>
              <a:gd name="adj" fmla="val 7000"/>
            </a:avLst>
          </a:prstGeom>
          <a:solidFill>
            <a:srgbClr val="FFFFFF"/>
          </a:solidFill>
          <a:ln w="12700">
            <a:solidFill>
              <a:srgbClr val="E2E8F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1" name="Rounded Rectangle 10"/>
          <p:cNvSpPr/>
          <p:nvPr/>
        </p:nvSpPr>
        <p:spPr>
          <a:xfrm>
            <a:off x="502920" y="4270248"/>
            <a:ext cx="82296" cy="1106424"/>
          </a:xfrm>
          <a:prstGeom prst="roundRect">
            <a:avLst>
              <a:gd name="adj" fmla="val 50000"/>
            </a:avLst>
          </a:prstGeom>
          <a:solidFill>
            <a:srgbClr val="079FC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2" name="TextBox 11"/>
          <p:cNvSpPr txBox="1"/>
          <p:nvPr/>
        </p:nvSpPr>
        <p:spPr>
          <a:xfrm>
            <a:off x="777240" y="4279392"/>
            <a:ext cx="10725912" cy="1124712"/>
          </a:xfrm>
          <a:prstGeom prst="rect">
            <a:avLst/>
          </a:prstGeom>
          <a:noFill/>
        </p:spPr>
        <p:txBody>
          <a:bodyPr wrap="square" anchor="ctr" lIns="36576" tIns="18288">
            <a:spAutoFit/>
          </a:bodyPr>
          <a:lstStyle/>
          <a:p>
            <a:pPr algn="l">
              <a:lnSpc>
                <a:spcPct val="106000"/>
              </a:lnSpc>
              <a:spcAft>
                <a:spcPts val="300"/>
              </a:spcAft>
            </a:pPr>
            <a:r>
              <a:rPr sz="1400" b="1">
                <a:solidFill>
                  <a:srgbClr val="0A1638"/>
                </a:solidFill>
                <a:latin typeface="Arial"/>
              </a:rPr>
              <a:t>5 · Clôturer au T+12</a:t>
            </a:r>
          </a:p>
          <a:p>
            <a:pPr algn="l">
              <a:lnSpc>
                <a:spcPct val="106000"/>
              </a:lnSpc>
              <a:spcAft>
                <a:spcPts val="300"/>
              </a:spcAft>
            </a:pPr>
            <a:r>
              <a:rPr sz="1200" b="0">
                <a:solidFill>
                  <a:srgbClr val="475569"/>
                </a:solidFill>
                <a:latin typeface="Arial"/>
              </a:rPr>
              <a:t>Comparer T+12 vs T0, rédiger le bilan par axe, remettre le PDF. Un nouveau cycle démarre.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502920" y="6437376"/>
            <a:ext cx="960120" cy="173736"/>
          </a:xfrm>
          <a:prstGeom prst="rect">
            <a:avLst/>
          </a:prstGeom>
          <a:noFill/>
        </p:spPr>
        <p:txBody>
          <a:bodyPr wrap="square" anchor="ctr" lIns="36576" tIns="18288">
            <a:spAutoFit/>
          </a:bodyPr>
          <a:lstStyle/>
          <a:p>
            <a:pPr algn="l">
              <a:spcAft>
                <a:spcPts val="400"/>
              </a:spcAft>
            </a:pPr>
            <a:r>
              <a:rPr sz="900" b="1">
                <a:solidFill>
                  <a:srgbClr val="8A99AB"/>
                </a:solidFill>
                <a:latin typeface="Arial"/>
              </a:rPr>
              <a:t>propulsé par</a:t>
            </a:r>
          </a:p>
        </p:txBody>
      </p:sp>
      <p:pic>
        <p:nvPicPr>
          <p:cNvPr id="14" name="Picture 13" descr="image3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17320" y="6254496"/>
            <a:ext cx="475488" cy="457200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11091672" y="6409944"/>
            <a:ext cx="640080" cy="173736"/>
          </a:xfrm>
          <a:prstGeom prst="rect">
            <a:avLst/>
          </a:prstGeom>
          <a:noFill/>
        </p:spPr>
        <p:txBody>
          <a:bodyPr wrap="square" anchor="ctr" lIns="36576" tIns="18288">
            <a:spAutoFit/>
          </a:bodyPr>
          <a:lstStyle/>
          <a:p>
            <a:pPr algn="r">
              <a:spcAft>
                <a:spcPts val="400"/>
              </a:spcAft>
            </a:pPr>
            <a:r>
              <a:rPr sz="900" b="1">
                <a:solidFill>
                  <a:srgbClr val="8A99AB"/>
                </a:solidFill>
                <a:latin typeface="Arial"/>
              </a:rPr>
              <a:t>17 / 20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image5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1695" cy="6858000"/>
          </a:xfrm>
          <a:prstGeom prst="rect">
            <a:avLst/>
          </a:prstGeom>
        </p:spPr>
      </p:pic>
      <p:pic>
        <p:nvPicPr>
          <p:cNvPr id="3" name="Picture 2" descr="image2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2920" y="384048"/>
            <a:ext cx="1060704" cy="603504"/>
          </a:xfrm>
          <a:prstGeom prst="rect">
            <a:avLst/>
          </a:prstGeom>
        </p:spPr>
      </p:pic>
      <p:sp>
        <p:nvSpPr>
          <p:cNvPr id="4" name="Rounded Rectangle 3"/>
          <p:cNvSpPr/>
          <p:nvPr/>
        </p:nvSpPr>
        <p:spPr>
          <a:xfrm>
            <a:off x="502920" y="1371600"/>
            <a:ext cx="128016" cy="420624"/>
          </a:xfrm>
          <a:prstGeom prst="roundRect">
            <a:avLst>
              <a:gd name="adj" fmla="val 50000"/>
            </a:avLst>
          </a:prstGeom>
          <a:solidFill>
            <a:srgbClr val="079FC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5" name="TextBox 4"/>
          <p:cNvSpPr txBox="1"/>
          <p:nvPr/>
        </p:nvSpPr>
        <p:spPr>
          <a:xfrm>
            <a:off x="749808" y="1325880"/>
            <a:ext cx="10789920" cy="457200"/>
          </a:xfrm>
          <a:prstGeom prst="rect">
            <a:avLst/>
          </a:prstGeom>
          <a:noFill/>
        </p:spPr>
        <p:txBody>
          <a:bodyPr wrap="square" anchor="ctr" lIns="36576" tIns="18288">
            <a:spAutoFit/>
          </a:bodyPr>
          <a:lstStyle/>
          <a:p>
            <a:pPr algn="l">
              <a:spcAft>
                <a:spcPts val="400"/>
              </a:spcAft>
            </a:pPr>
            <a:r>
              <a:rPr sz="2400" b="1">
                <a:solidFill>
                  <a:srgbClr val="0A1638"/>
                </a:solidFill>
                <a:latin typeface="Arial"/>
              </a:rPr>
              <a:t>Mode d'emploi — Collaborateur (1/2).</a:t>
            </a:r>
          </a:p>
        </p:txBody>
      </p:sp>
      <p:sp>
        <p:nvSpPr>
          <p:cNvPr id="6" name="Rounded Rectangle 5"/>
          <p:cNvSpPr/>
          <p:nvPr/>
        </p:nvSpPr>
        <p:spPr>
          <a:xfrm>
            <a:off x="749808" y="1984248"/>
            <a:ext cx="1005840" cy="36576"/>
          </a:xfrm>
          <a:prstGeom prst="roundRect">
            <a:avLst>
              <a:gd name="adj" fmla="val 50000"/>
            </a:avLst>
          </a:prstGeom>
          <a:solidFill>
            <a:srgbClr val="079FC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7" name="Rounded Rectangle 6"/>
          <p:cNvSpPr/>
          <p:nvPr/>
        </p:nvSpPr>
        <p:spPr>
          <a:xfrm>
            <a:off x="502920" y="2331720"/>
            <a:ext cx="11183112" cy="1097280"/>
          </a:xfrm>
          <a:prstGeom prst="roundRect">
            <a:avLst>
              <a:gd name="adj" fmla="val 7000"/>
            </a:avLst>
          </a:prstGeom>
          <a:solidFill>
            <a:srgbClr val="FFFFFF"/>
          </a:solidFill>
          <a:ln w="12700">
            <a:solidFill>
              <a:srgbClr val="E2E8F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8" name="Rounded Rectangle 7"/>
          <p:cNvSpPr/>
          <p:nvPr/>
        </p:nvSpPr>
        <p:spPr>
          <a:xfrm>
            <a:off x="502920" y="2487168"/>
            <a:ext cx="82296" cy="786383"/>
          </a:xfrm>
          <a:prstGeom prst="roundRect">
            <a:avLst>
              <a:gd name="adj" fmla="val 50000"/>
            </a:avLst>
          </a:prstGeom>
          <a:solidFill>
            <a:srgbClr val="079FC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9" name="TextBox 8"/>
          <p:cNvSpPr txBox="1"/>
          <p:nvPr/>
        </p:nvSpPr>
        <p:spPr>
          <a:xfrm>
            <a:off x="777240" y="2496312"/>
            <a:ext cx="10725912" cy="804671"/>
          </a:xfrm>
          <a:prstGeom prst="rect">
            <a:avLst/>
          </a:prstGeom>
          <a:noFill/>
        </p:spPr>
        <p:txBody>
          <a:bodyPr wrap="square" anchor="ctr" lIns="36576" tIns="18288">
            <a:spAutoFit/>
          </a:bodyPr>
          <a:lstStyle/>
          <a:p>
            <a:pPr algn="l">
              <a:lnSpc>
                <a:spcPct val="106000"/>
              </a:lnSpc>
              <a:spcAft>
                <a:spcPts val="300"/>
              </a:spcAft>
            </a:pPr>
            <a:r>
              <a:rPr sz="1400" b="1">
                <a:solidFill>
                  <a:srgbClr val="0A1638"/>
                </a:solidFill>
                <a:latin typeface="Arial"/>
              </a:rPr>
              <a:t>1 · Mon auto-éval T0</a:t>
            </a:r>
          </a:p>
          <a:p>
            <a:pPr algn="l">
              <a:lnSpc>
                <a:spcPct val="106000"/>
              </a:lnSpc>
              <a:spcAft>
                <a:spcPts val="300"/>
              </a:spcAft>
            </a:pPr>
            <a:r>
              <a:rPr sz="1200" b="0">
                <a:solidFill>
                  <a:srgbClr val="475569"/>
                </a:solidFill>
                <a:latin typeface="Arial"/>
              </a:rPr>
              <a:t>Je note mes 6 compétences et je désigne moi-même mes 2 axes à développer.</a:t>
            </a:r>
          </a:p>
        </p:txBody>
      </p:sp>
      <p:sp>
        <p:nvSpPr>
          <p:cNvPr id="10" name="Rounded Rectangle 9"/>
          <p:cNvSpPr/>
          <p:nvPr/>
        </p:nvSpPr>
        <p:spPr>
          <a:xfrm>
            <a:off x="502920" y="3611880"/>
            <a:ext cx="11183112" cy="1097280"/>
          </a:xfrm>
          <a:prstGeom prst="roundRect">
            <a:avLst>
              <a:gd name="adj" fmla="val 7000"/>
            </a:avLst>
          </a:prstGeom>
          <a:solidFill>
            <a:srgbClr val="FFFFFF"/>
          </a:solidFill>
          <a:ln w="12700">
            <a:solidFill>
              <a:srgbClr val="E2E8F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1" name="Rounded Rectangle 10"/>
          <p:cNvSpPr/>
          <p:nvPr/>
        </p:nvSpPr>
        <p:spPr>
          <a:xfrm>
            <a:off x="502920" y="3767328"/>
            <a:ext cx="82296" cy="786383"/>
          </a:xfrm>
          <a:prstGeom prst="roundRect">
            <a:avLst>
              <a:gd name="adj" fmla="val 50000"/>
            </a:avLst>
          </a:prstGeom>
          <a:solidFill>
            <a:srgbClr val="079FC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2" name="TextBox 11"/>
          <p:cNvSpPr txBox="1"/>
          <p:nvPr/>
        </p:nvSpPr>
        <p:spPr>
          <a:xfrm>
            <a:off x="777240" y="3776472"/>
            <a:ext cx="10725912" cy="804671"/>
          </a:xfrm>
          <a:prstGeom prst="rect">
            <a:avLst/>
          </a:prstGeom>
          <a:noFill/>
        </p:spPr>
        <p:txBody>
          <a:bodyPr wrap="square" anchor="ctr" lIns="36576" tIns="18288">
            <a:spAutoFit/>
          </a:bodyPr>
          <a:lstStyle/>
          <a:p>
            <a:pPr algn="l">
              <a:lnSpc>
                <a:spcPct val="106000"/>
              </a:lnSpc>
              <a:spcAft>
                <a:spcPts val="300"/>
              </a:spcAft>
            </a:pPr>
            <a:r>
              <a:rPr sz="1400" b="1">
                <a:solidFill>
                  <a:srgbClr val="0A1638"/>
                </a:solidFill>
                <a:latin typeface="Arial"/>
              </a:rPr>
              <a:t>2 · Mon entretien T0</a:t>
            </a:r>
          </a:p>
          <a:p>
            <a:pPr algn="l">
              <a:lnSpc>
                <a:spcPct val="106000"/>
              </a:lnSpc>
              <a:spcAft>
                <a:spcPts val="300"/>
              </a:spcAft>
            </a:pPr>
            <a:r>
              <a:rPr sz="1200" b="0">
                <a:solidFill>
                  <a:srgbClr val="475569"/>
                </a:solidFill>
                <a:latin typeface="Arial"/>
              </a:rPr>
              <a:t>Face-à-face avec mon manager pour confronter nos perceptions et figer le radar.</a:t>
            </a:r>
          </a:p>
        </p:txBody>
      </p:sp>
      <p:sp>
        <p:nvSpPr>
          <p:cNvPr id="13" name="Rounded Rectangle 12"/>
          <p:cNvSpPr/>
          <p:nvPr/>
        </p:nvSpPr>
        <p:spPr>
          <a:xfrm>
            <a:off x="502920" y="4892040"/>
            <a:ext cx="11183112" cy="1097280"/>
          </a:xfrm>
          <a:prstGeom prst="roundRect">
            <a:avLst>
              <a:gd name="adj" fmla="val 7000"/>
            </a:avLst>
          </a:prstGeom>
          <a:solidFill>
            <a:srgbClr val="FFFFFF"/>
          </a:solidFill>
          <a:ln w="12700">
            <a:solidFill>
              <a:srgbClr val="E2E8F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4" name="Rounded Rectangle 13"/>
          <p:cNvSpPr/>
          <p:nvPr/>
        </p:nvSpPr>
        <p:spPr>
          <a:xfrm>
            <a:off x="502920" y="5047488"/>
            <a:ext cx="82296" cy="786383"/>
          </a:xfrm>
          <a:prstGeom prst="roundRect">
            <a:avLst>
              <a:gd name="adj" fmla="val 50000"/>
            </a:avLst>
          </a:prstGeom>
          <a:solidFill>
            <a:srgbClr val="079FC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5" name="TextBox 14"/>
          <p:cNvSpPr txBox="1"/>
          <p:nvPr/>
        </p:nvSpPr>
        <p:spPr>
          <a:xfrm>
            <a:off x="777240" y="5056631"/>
            <a:ext cx="10725912" cy="804671"/>
          </a:xfrm>
          <a:prstGeom prst="rect">
            <a:avLst/>
          </a:prstGeom>
          <a:noFill/>
        </p:spPr>
        <p:txBody>
          <a:bodyPr wrap="square" anchor="ctr" lIns="36576" tIns="18288">
            <a:spAutoFit/>
          </a:bodyPr>
          <a:lstStyle/>
          <a:p>
            <a:pPr algn="l">
              <a:lnSpc>
                <a:spcPct val="106000"/>
              </a:lnSpc>
              <a:spcAft>
                <a:spcPts val="300"/>
              </a:spcAft>
            </a:pPr>
            <a:r>
              <a:rPr sz="1400" b="1">
                <a:solidFill>
                  <a:srgbClr val="0A1638"/>
                </a:solidFill>
                <a:latin typeface="Arial"/>
              </a:rPr>
              <a:t>3 · J'écris factuel</a:t>
            </a:r>
          </a:p>
          <a:p>
            <a:pPr algn="l">
              <a:lnSpc>
                <a:spcPct val="106000"/>
              </a:lnSpc>
              <a:spcAft>
                <a:spcPts val="300"/>
              </a:spcAft>
            </a:pPr>
            <a:r>
              <a:rPr sz="1200" b="0">
                <a:solidFill>
                  <a:srgbClr val="475569"/>
                </a:solidFill>
                <a:latin typeface="Arial"/>
              </a:rPr>
              <a:t>Situation, date, mots du client, chiffres — jamais d'opinion vague.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502920" y="6437376"/>
            <a:ext cx="960120" cy="173736"/>
          </a:xfrm>
          <a:prstGeom prst="rect">
            <a:avLst/>
          </a:prstGeom>
          <a:noFill/>
        </p:spPr>
        <p:txBody>
          <a:bodyPr wrap="square" anchor="ctr" lIns="36576" tIns="18288">
            <a:spAutoFit/>
          </a:bodyPr>
          <a:lstStyle/>
          <a:p>
            <a:pPr algn="l">
              <a:spcAft>
                <a:spcPts val="400"/>
              </a:spcAft>
            </a:pPr>
            <a:r>
              <a:rPr sz="900" b="1">
                <a:solidFill>
                  <a:srgbClr val="8A99AB"/>
                </a:solidFill>
                <a:latin typeface="Arial"/>
              </a:rPr>
              <a:t>propulsé par</a:t>
            </a:r>
          </a:p>
        </p:txBody>
      </p:sp>
      <p:pic>
        <p:nvPicPr>
          <p:cNvPr id="17" name="Picture 16" descr="image3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17320" y="6254496"/>
            <a:ext cx="475488" cy="457200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11091672" y="6409944"/>
            <a:ext cx="640080" cy="173736"/>
          </a:xfrm>
          <a:prstGeom prst="rect">
            <a:avLst/>
          </a:prstGeom>
          <a:noFill/>
        </p:spPr>
        <p:txBody>
          <a:bodyPr wrap="square" anchor="ctr" lIns="36576" tIns="18288">
            <a:spAutoFit/>
          </a:bodyPr>
          <a:lstStyle/>
          <a:p>
            <a:pPr algn="r">
              <a:spcAft>
                <a:spcPts val="400"/>
              </a:spcAft>
            </a:pPr>
            <a:r>
              <a:rPr sz="900" b="1">
                <a:solidFill>
                  <a:srgbClr val="8A99AB"/>
                </a:solidFill>
                <a:latin typeface="Arial"/>
              </a:rPr>
              <a:t>18 / 20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image5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1695" cy="6858000"/>
          </a:xfrm>
          <a:prstGeom prst="rect">
            <a:avLst/>
          </a:prstGeom>
        </p:spPr>
      </p:pic>
      <p:pic>
        <p:nvPicPr>
          <p:cNvPr id="3" name="Picture 2" descr="image2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2920" y="384048"/>
            <a:ext cx="1060704" cy="603504"/>
          </a:xfrm>
          <a:prstGeom prst="rect">
            <a:avLst/>
          </a:prstGeom>
        </p:spPr>
      </p:pic>
      <p:sp>
        <p:nvSpPr>
          <p:cNvPr id="4" name="Rounded Rectangle 3"/>
          <p:cNvSpPr/>
          <p:nvPr/>
        </p:nvSpPr>
        <p:spPr>
          <a:xfrm>
            <a:off x="502920" y="1371600"/>
            <a:ext cx="128016" cy="420624"/>
          </a:xfrm>
          <a:prstGeom prst="roundRect">
            <a:avLst>
              <a:gd name="adj" fmla="val 50000"/>
            </a:avLst>
          </a:prstGeom>
          <a:solidFill>
            <a:srgbClr val="079FC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5" name="TextBox 4"/>
          <p:cNvSpPr txBox="1"/>
          <p:nvPr/>
        </p:nvSpPr>
        <p:spPr>
          <a:xfrm>
            <a:off x="749808" y="1325880"/>
            <a:ext cx="10789920" cy="457200"/>
          </a:xfrm>
          <a:prstGeom prst="rect">
            <a:avLst/>
          </a:prstGeom>
          <a:noFill/>
        </p:spPr>
        <p:txBody>
          <a:bodyPr wrap="square" anchor="ctr" lIns="36576" tIns="18288">
            <a:spAutoFit/>
          </a:bodyPr>
          <a:lstStyle/>
          <a:p>
            <a:pPr algn="l">
              <a:spcAft>
                <a:spcPts val="400"/>
              </a:spcAft>
            </a:pPr>
            <a:r>
              <a:rPr sz="2400" b="1">
                <a:solidFill>
                  <a:srgbClr val="0A1638"/>
                </a:solidFill>
                <a:latin typeface="Arial"/>
              </a:rPr>
              <a:t>Mode d'emploi — Collaborateur (2/2).</a:t>
            </a:r>
          </a:p>
        </p:txBody>
      </p:sp>
      <p:sp>
        <p:nvSpPr>
          <p:cNvPr id="6" name="Rounded Rectangle 5"/>
          <p:cNvSpPr/>
          <p:nvPr/>
        </p:nvSpPr>
        <p:spPr>
          <a:xfrm>
            <a:off x="749808" y="1984248"/>
            <a:ext cx="1005840" cy="36576"/>
          </a:xfrm>
          <a:prstGeom prst="roundRect">
            <a:avLst>
              <a:gd name="adj" fmla="val 50000"/>
            </a:avLst>
          </a:prstGeom>
          <a:solidFill>
            <a:srgbClr val="079FC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7" name="Rounded Rectangle 6"/>
          <p:cNvSpPr/>
          <p:nvPr/>
        </p:nvSpPr>
        <p:spPr>
          <a:xfrm>
            <a:off x="502920" y="2331720"/>
            <a:ext cx="11183112" cy="1097280"/>
          </a:xfrm>
          <a:prstGeom prst="roundRect">
            <a:avLst>
              <a:gd name="adj" fmla="val 7000"/>
            </a:avLst>
          </a:prstGeom>
          <a:solidFill>
            <a:srgbClr val="FFFFFF"/>
          </a:solidFill>
          <a:ln w="12700">
            <a:solidFill>
              <a:srgbClr val="E2E8F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8" name="Rounded Rectangle 7"/>
          <p:cNvSpPr/>
          <p:nvPr/>
        </p:nvSpPr>
        <p:spPr>
          <a:xfrm>
            <a:off x="502920" y="2487168"/>
            <a:ext cx="82296" cy="786383"/>
          </a:xfrm>
          <a:prstGeom prst="roundRect">
            <a:avLst>
              <a:gd name="adj" fmla="val 50000"/>
            </a:avLst>
          </a:prstGeom>
          <a:solidFill>
            <a:srgbClr val="079FC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9" name="TextBox 8"/>
          <p:cNvSpPr txBox="1"/>
          <p:nvPr/>
        </p:nvSpPr>
        <p:spPr>
          <a:xfrm>
            <a:off x="777240" y="2496312"/>
            <a:ext cx="10725912" cy="804671"/>
          </a:xfrm>
          <a:prstGeom prst="rect">
            <a:avLst/>
          </a:prstGeom>
          <a:noFill/>
        </p:spPr>
        <p:txBody>
          <a:bodyPr wrap="square" anchor="ctr" lIns="36576" tIns="18288">
            <a:spAutoFit/>
          </a:bodyPr>
          <a:lstStyle/>
          <a:p>
            <a:pPr algn="l">
              <a:lnSpc>
                <a:spcPct val="106000"/>
              </a:lnSpc>
              <a:spcAft>
                <a:spcPts val="300"/>
              </a:spcAft>
            </a:pPr>
            <a:r>
              <a:rPr sz="1400" b="1">
                <a:solidFill>
                  <a:srgbClr val="0A1638"/>
                </a:solidFill>
                <a:latin typeface="Arial"/>
              </a:rPr>
              <a:t>4 · Je signe mon plan</a:t>
            </a:r>
          </a:p>
          <a:p>
            <a:pPr algn="l">
              <a:lnSpc>
                <a:spcPct val="106000"/>
              </a:lnSpc>
              <a:spcAft>
                <a:spcPts val="300"/>
              </a:spcAft>
            </a:pPr>
            <a:r>
              <a:rPr sz="1200" b="0">
                <a:solidFill>
                  <a:srgbClr val="475569"/>
                </a:solidFill>
                <a:latin typeface="Arial"/>
              </a:rPr>
              <a:t>Sans ma signature, pas de top départ. C'est mon engagement réciproque pour 12 mois.</a:t>
            </a:r>
          </a:p>
        </p:txBody>
      </p:sp>
      <p:sp>
        <p:nvSpPr>
          <p:cNvPr id="10" name="Rounded Rectangle 9"/>
          <p:cNvSpPr/>
          <p:nvPr/>
        </p:nvSpPr>
        <p:spPr>
          <a:xfrm>
            <a:off x="502920" y="3611880"/>
            <a:ext cx="11183112" cy="1097280"/>
          </a:xfrm>
          <a:prstGeom prst="roundRect">
            <a:avLst>
              <a:gd name="adj" fmla="val 7000"/>
            </a:avLst>
          </a:prstGeom>
          <a:solidFill>
            <a:srgbClr val="FFFFFF"/>
          </a:solidFill>
          <a:ln w="12700">
            <a:solidFill>
              <a:srgbClr val="E2E8F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1" name="Rounded Rectangle 10"/>
          <p:cNvSpPr/>
          <p:nvPr/>
        </p:nvSpPr>
        <p:spPr>
          <a:xfrm>
            <a:off x="502920" y="3767328"/>
            <a:ext cx="82296" cy="786383"/>
          </a:xfrm>
          <a:prstGeom prst="roundRect">
            <a:avLst>
              <a:gd name="adj" fmla="val 50000"/>
            </a:avLst>
          </a:prstGeom>
          <a:solidFill>
            <a:srgbClr val="079FC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2" name="TextBox 11"/>
          <p:cNvSpPr txBox="1"/>
          <p:nvPr/>
        </p:nvSpPr>
        <p:spPr>
          <a:xfrm>
            <a:off x="777240" y="3776472"/>
            <a:ext cx="10725912" cy="804671"/>
          </a:xfrm>
          <a:prstGeom prst="rect">
            <a:avLst/>
          </a:prstGeom>
          <a:noFill/>
        </p:spPr>
        <p:txBody>
          <a:bodyPr wrap="square" anchor="ctr" lIns="36576" tIns="18288">
            <a:spAutoFit/>
          </a:bodyPr>
          <a:lstStyle/>
          <a:p>
            <a:pPr algn="l">
              <a:lnSpc>
                <a:spcPct val="106000"/>
              </a:lnSpc>
              <a:spcAft>
                <a:spcPts val="300"/>
              </a:spcAft>
            </a:pPr>
            <a:r>
              <a:rPr sz="1400" b="1">
                <a:solidFill>
                  <a:srgbClr val="0A1638"/>
                </a:solidFill>
                <a:latin typeface="Arial"/>
              </a:rPr>
              <a:t>5 · Je me fixe mon défi</a:t>
            </a:r>
          </a:p>
          <a:p>
            <a:pPr algn="l">
              <a:lnSpc>
                <a:spcPct val="106000"/>
              </a:lnSpc>
              <a:spcAft>
                <a:spcPts val="300"/>
              </a:spcAft>
            </a:pPr>
            <a:r>
              <a:rPr sz="1200" b="0">
                <a:solidFill>
                  <a:srgbClr val="475569"/>
                </a:solidFill>
                <a:latin typeface="Arial"/>
              </a:rPr>
              <a:t>Mon DR ouvre des pistes de vive voix (feedforward). C'est MOI qui fixe mon défi — 1 seul actif à la fois.</a:t>
            </a:r>
          </a:p>
        </p:txBody>
      </p:sp>
      <p:sp>
        <p:nvSpPr>
          <p:cNvPr id="13" name="Rounded Rectangle 12"/>
          <p:cNvSpPr/>
          <p:nvPr/>
        </p:nvSpPr>
        <p:spPr>
          <a:xfrm>
            <a:off x="502920" y="4892040"/>
            <a:ext cx="11183112" cy="1097280"/>
          </a:xfrm>
          <a:prstGeom prst="roundRect">
            <a:avLst>
              <a:gd name="adj" fmla="val 7000"/>
            </a:avLst>
          </a:prstGeom>
          <a:solidFill>
            <a:srgbClr val="FFFFFF"/>
          </a:solidFill>
          <a:ln w="12700">
            <a:solidFill>
              <a:srgbClr val="E2E8F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4" name="Rounded Rectangle 13"/>
          <p:cNvSpPr/>
          <p:nvPr/>
        </p:nvSpPr>
        <p:spPr>
          <a:xfrm>
            <a:off x="502920" y="5047488"/>
            <a:ext cx="82296" cy="786383"/>
          </a:xfrm>
          <a:prstGeom prst="roundRect">
            <a:avLst>
              <a:gd name="adj" fmla="val 50000"/>
            </a:avLst>
          </a:prstGeom>
          <a:solidFill>
            <a:srgbClr val="079FC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5" name="TextBox 14"/>
          <p:cNvSpPr txBox="1"/>
          <p:nvPr/>
        </p:nvSpPr>
        <p:spPr>
          <a:xfrm>
            <a:off x="777240" y="5056631"/>
            <a:ext cx="10725912" cy="804671"/>
          </a:xfrm>
          <a:prstGeom prst="rect">
            <a:avLst/>
          </a:prstGeom>
          <a:noFill/>
        </p:spPr>
        <p:txBody>
          <a:bodyPr wrap="square" anchor="ctr" lIns="36576" tIns="18288">
            <a:spAutoFit/>
          </a:bodyPr>
          <a:lstStyle/>
          <a:p>
            <a:pPr algn="l">
              <a:lnSpc>
                <a:spcPct val="106000"/>
              </a:lnSpc>
              <a:spcAft>
                <a:spcPts val="300"/>
              </a:spcAft>
            </a:pPr>
            <a:r>
              <a:rPr sz="1400" b="1">
                <a:solidFill>
                  <a:srgbClr val="0A1638"/>
                </a:solidFill>
                <a:latin typeface="Arial"/>
              </a:rPr>
              <a:t>6 · Je peux remercier mon DR</a:t>
            </a:r>
          </a:p>
          <a:p>
            <a:pPr algn="l">
              <a:lnSpc>
                <a:spcPct val="106000"/>
              </a:lnSpc>
              <a:spcAft>
                <a:spcPts val="300"/>
              </a:spcAft>
            </a:pPr>
            <a:r>
              <a:rPr sz="1200" b="0">
                <a:solidFill>
                  <a:srgbClr val="475569"/>
                </a:solidFill>
                <a:latin typeface="Arial"/>
              </a:rPr>
              <a:t>Quand un duo m'a aidé : un mot court, visible entre lui et moi.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502920" y="6437376"/>
            <a:ext cx="960120" cy="173736"/>
          </a:xfrm>
          <a:prstGeom prst="rect">
            <a:avLst/>
          </a:prstGeom>
          <a:noFill/>
        </p:spPr>
        <p:txBody>
          <a:bodyPr wrap="square" anchor="ctr" lIns="36576" tIns="18288">
            <a:spAutoFit/>
          </a:bodyPr>
          <a:lstStyle/>
          <a:p>
            <a:pPr algn="l">
              <a:spcAft>
                <a:spcPts val="400"/>
              </a:spcAft>
            </a:pPr>
            <a:r>
              <a:rPr sz="900" b="1">
                <a:solidFill>
                  <a:srgbClr val="8A99AB"/>
                </a:solidFill>
                <a:latin typeface="Arial"/>
              </a:rPr>
              <a:t>propulsé par</a:t>
            </a:r>
          </a:p>
        </p:txBody>
      </p:sp>
      <p:pic>
        <p:nvPicPr>
          <p:cNvPr id="17" name="Picture 16" descr="image3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17320" y="6254496"/>
            <a:ext cx="475488" cy="457200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11091672" y="6409944"/>
            <a:ext cx="640080" cy="173736"/>
          </a:xfrm>
          <a:prstGeom prst="rect">
            <a:avLst/>
          </a:prstGeom>
          <a:noFill/>
        </p:spPr>
        <p:txBody>
          <a:bodyPr wrap="square" anchor="ctr" lIns="36576" tIns="18288">
            <a:spAutoFit/>
          </a:bodyPr>
          <a:lstStyle/>
          <a:p>
            <a:pPr algn="r">
              <a:spcAft>
                <a:spcPts val="400"/>
              </a:spcAft>
            </a:pPr>
            <a:r>
              <a:rPr sz="900" b="1">
                <a:solidFill>
                  <a:srgbClr val="8A99AB"/>
                </a:solidFill>
                <a:latin typeface="Arial"/>
              </a:rPr>
              <a:t>19 / 20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image4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1695" cy="6858000"/>
          </a:xfrm>
          <a:prstGeom prst="rect">
            <a:avLst/>
          </a:prstGeom>
        </p:spPr>
      </p:pic>
      <p:pic>
        <p:nvPicPr>
          <p:cNvPr id="3" name="Picture 2" descr="image2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2920" y="384048"/>
            <a:ext cx="1060704" cy="603504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502920" y="1828800"/>
            <a:ext cx="3657600" cy="1408176"/>
          </a:xfrm>
          <a:prstGeom prst="rect">
            <a:avLst/>
          </a:prstGeom>
          <a:noFill/>
        </p:spPr>
        <p:txBody>
          <a:bodyPr wrap="square" anchor="ctr" lIns="36576" tIns="18288">
            <a:spAutoFit/>
          </a:bodyPr>
          <a:lstStyle/>
          <a:p>
            <a:pPr algn="l">
              <a:spcAft>
                <a:spcPts val="400"/>
              </a:spcAft>
            </a:pPr>
            <a:r>
              <a:rPr sz="9000" b="1">
                <a:solidFill>
                  <a:srgbClr val="079FC4"/>
                </a:solidFill>
                <a:latin typeface="Arial"/>
              </a:rPr>
              <a:t>01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48640" y="3657600"/>
            <a:ext cx="10058400" cy="822960"/>
          </a:xfrm>
          <a:prstGeom prst="rect">
            <a:avLst/>
          </a:prstGeom>
          <a:noFill/>
        </p:spPr>
        <p:txBody>
          <a:bodyPr wrap="square" anchor="t" lIns="36576" tIns="18288">
            <a:spAutoFit/>
          </a:bodyPr>
          <a:lstStyle/>
          <a:p>
            <a:pPr algn="l">
              <a:spcAft>
                <a:spcPts val="400"/>
              </a:spcAft>
            </a:pPr>
            <a:r>
              <a:rPr sz="3400" b="1">
                <a:solidFill>
                  <a:srgbClr val="0A1638"/>
                </a:solidFill>
                <a:latin typeface="Arial"/>
              </a:rPr>
              <a:t>Comprendre Pulse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02920" y="6437376"/>
            <a:ext cx="960120" cy="173736"/>
          </a:xfrm>
          <a:prstGeom prst="rect">
            <a:avLst/>
          </a:prstGeom>
          <a:noFill/>
        </p:spPr>
        <p:txBody>
          <a:bodyPr wrap="square" anchor="ctr" lIns="36576" tIns="18288">
            <a:spAutoFit/>
          </a:bodyPr>
          <a:lstStyle/>
          <a:p>
            <a:pPr algn="l">
              <a:spcAft>
                <a:spcPts val="400"/>
              </a:spcAft>
            </a:pPr>
            <a:r>
              <a:rPr sz="900" b="1">
                <a:solidFill>
                  <a:srgbClr val="8A99AB"/>
                </a:solidFill>
                <a:latin typeface="Arial"/>
              </a:rPr>
              <a:t>propulsé par</a:t>
            </a:r>
          </a:p>
        </p:txBody>
      </p:sp>
      <p:pic>
        <p:nvPicPr>
          <p:cNvPr id="7" name="Picture 6" descr="image3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17320" y="6254496"/>
            <a:ext cx="475488" cy="4572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1091672" y="6409944"/>
            <a:ext cx="640080" cy="173736"/>
          </a:xfrm>
          <a:prstGeom prst="rect">
            <a:avLst/>
          </a:prstGeom>
          <a:noFill/>
        </p:spPr>
        <p:txBody>
          <a:bodyPr wrap="square" anchor="ctr" lIns="36576" tIns="18288">
            <a:spAutoFit/>
          </a:bodyPr>
          <a:lstStyle/>
          <a:p>
            <a:pPr algn="r">
              <a:spcAft>
                <a:spcPts val="400"/>
              </a:spcAft>
            </a:pPr>
            <a:r>
              <a:rPr sz="900" b="1">
                <a:solidFill>
                  <a:srgbClr val="8A99AB"/>
                </a:solidFill>
                <a:latin typeface="Arial"/>
              </a:rPr>
              <a:t>02 / 20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image6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1695" cy="6858000"/>
          </a:xfrm>
          <a:prstGeom prst="rect">
            <a:avLst/>
          </a:prstGeom>
        </p:spPr>
      </p:pic>
      <p:pic>
        <p:nvPicPr>
          <p:cNvPr id="3" name="Picture 2" descr="image2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2920" y="384048"/>
            <a:ext cx="1060704" cy="603504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548640" y="2011680"/>
            <a:ext cx="11091672" cy="859536"/>
          </a:xfrm>
          <a:prstGeom prst="rect">
            <a:avLst/>
          </a:prstGeom>
          <a:noFill/>
        </p:spPr>
        <p:txBody>
          <a:bodyPr wrap="square" anchor="t" lIns="36576" tIns="18288">
            <a:spAutoFit/>
          </a:bodyPr>
          <a:lstStyle/>
          <a:p>
            <a:pPr algn="l">
              <a:spcAft>
                <a:spcPts val="400"/>
              </a:spcAft>
            </a:pPr>
            <a:r>
              <a:rPr sz="5400" b="1">
                <a:solidFill>
                  <a:srgbClr val="0A1638"/>
                </a:solidFill>
                <a:latin typeface="Arial"/>
              </a:rPr>
              <a:t>Bonne prise en main.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48640" y="3383280"/>
            <a:ext cx="11091672" cy="640080"/>
          </a:xfrm>
          <a:prstGeom prst="rect">
            <a:avLst/>
          </a:prstGeom>
          <a:noFill/>
        </p:spPr>
        <p:txBody>
          <a:bodyPr wrap="square" anchor="t" lIns="36576" tIns="18288">
            <a:spAutoFit/>
          </a:bodyPr>
          <a:lstStyle/>
          <a:p>
            <a:pPr algn="l">
              <a:spcAft>
                <a:spcPts val="400"/>
              </a:spcAft>
            </a:pPr>
            <a:r>
              <a:rPr sz="1800" b="0">
                <a:solidFill>
                  <a:srgbClr val="475569"/>
                </a:solidFill>
                <a:latin typeface="Arial"/>
              </a:rPr>
              <a:t>Votre support de prise en main. </a:t>
            </a:r>
            <a:r>
              <a:rPr sz="1800" b="1">
                <a:solidFill>
                  <a:srgbClr val="079FC4"/>
                </a:solidFill>
                <a:latin typeface="Arial"/>
              </a:rPr>
              <a:t>oceanbleufb@gmail.com</a:t>
            </a:r>
          </a:p>
        </p:txBody>
      </p:sp>
      <p:pic>
        <p:nvPicPr>
          <p:cNvPr id="6" name="Picture 5" descr="image3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04688" y="4663440"/>
            <a:ext cx="1188720" cy="114300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image5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1695" cy="6858000"/>
          </a:xfrm>
          <a:prstGeom prst="rect">
            <a:avLst/>
          </a:prstGeom>
        </p:spPr>
      </p:pic>
      <p:pic>
        <p:nvPicPr>
          <p:cNvPr id="3" name="Picture 2" descr="image2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2920" y="384048"/>
            <a:ext cx="1060704" cy="603504"/>
          </a:xfrm>
          <a:prstGeom prst="rect">
            <a:avLst/>
          </a:prstGeom>
        </p:spPr>
      </p:pic>
      <p:sp>
        <p:nvSpPr>
          <p:cNvPr id="4" name="Rounded Rectangle 3"/>
          <p:cNvSpPr/>
          <p:nvPr/>
        </p:nvSpPr>
        <p:spPr>
          <a:xfrm>
            <a:off x="502920" y="1371600"/>
            <a:ext cx="128016" cy="420624"/>
          </a:xfrm>
          <a:prstGeom prst="roundRect">
            <a:avLst>
              <a:gd name="adj" fmla="val 50000"/>
            </a:avLst>
          </a:prstGeom>
          <a:solidFill>
            <a:srgbClr val="079FC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5" name="TextBox 4"/>
          <p:cNvSpPr txBox="1"/>
          <p:nvPr/>
        </p:nvSpPr>
        <p:spPr>
          <a:xfrm>
            <a:off x="749808" y="1325880"/>
            <a:ext cx="10789920" cy="457200"/>
          </a:xfrm>
          <a:prstGeom prst="rect">
            <a:avLst/>
          </a:prstGeom>
          <a:noFill/>
        </p:spPr>
        <p:txBody>
          <a:bodyPr wrap="square" anchor="ctr" lIns="36576" tIns="18288">
            <a:spAutoFit/>
          </a:bodyPr>
          <a:lstStyle/>
          <a:p>
            <a:pPr algn="l">
              <a:spcAft>
                <a:spcPts val="400"/>
              </a:spcAft>
            </a:pPr>
            <a:r>
              <a:rPr sz="2400" b="1">
                <a:solidFill>
                  <a:srgbClr val="0A1638"/>
                </a:solidFill>
                <a:latin typeface="Arial"/>
              </a:rPr>
              <a:t>Pourquoi Pulse.</a:t>
            </a:r>
          </a:p>
        </p:txBody>
      </p:sp>
      <p:sp>
        <p:nvSpPr>
          <p:cNvPr id="6" name="Rounded Rectangle 5"/>
          <p:cNvSpPr/>
          <p:nvPr/>
        </p:nvSpPr>
        <p:spPr>
          <a:xfrm>
            <a:off x="749808" y="1984248"/>
            <a:ext cx="1005840" cy="36576"/>
          </a:xfrm>
          <a:prstGeom prst="roundRect">
            <a:avLst>
              <a:gd name="adj" fmla="val 50000"/>
            </a:avLst>
          </a:prstGeom>
          <a:solidFill>
            <a:srgbClr val="079FC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7" name="Rounded Rectangle 6"/>
          <p:cNvSpPr/>
          <p:nvPr/>
        </p:nvSpPr>
        <p:spPr>
          <a:xfrm>
            <a:off x="502920" y="2331720"/>
            <a:ext cx="11183112" cy="1097280"/>
          </a:xfrm>
          <a:prstGeom prst="roundRect">
            <a:avLst>
              <a:gd name="adj" fmla="val 7000"/>
            </a:avLst>
          </a:prstGeom>
          <a:solidFill>
            <a:srgbClr val="FFFFFF"/>
          </a:solidFill>
          <a:ln w="12700">
            <a:solidFill>
              <a:srgbClr val="E2E8F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8" name="Rounded Rectangle 7"/>
          <p:cNvSpPr/>
          <p:nvPr/>
        </p:nvSpPr>
        <p:spPr>
          <a:xfrm>
            <a:off x="502920" y="2487168"/>
            <a:ext cx="82296" cy="786383"/>
          </a:xfrm>
          <a:prstGeom prst="roundRect">
            <a:avLst>
              <a:gd name="adj" fmla="val 50000"/>
            </a:avLst>
          </a:prstGeom>
          <a:solidFill>
            <a:srgbClr val="079FC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9" name="TextBox 8"/>
          <p:cNvSpPr txBox="1"/>
          <p:nvPr/>
        </p:nvSpPr>
        <p:spPr>
          <a:xfrm>
            <a:off x="777240" y="2496312"/>
            <a:ext cx="10725912" cy="804671"/>
          </a:xfrm>
          <a:prstGeom prst="rect">
            <a:avLst/>
          </a:prstGeom>
          <a:noFill/>
        </p:spPr>
        <p:txBody>
          <a:bodyPr wrap="square" anchor="ctr" lIns="36576" tIns="18288">
            <a:spAutoFit/>
          </a:bodyPr>
          <a:lstStyle/>
          <a:p>
            <a:pPr algn="l">
              <a:lnSpc>
                <a:spcPct val="106000"/>
              </a:lnSpc>
              <a:spcAft>
                <a:spcPts val="300"/>
              </a:spcAft>
            </a:pPr>
            <a:r>
              <a:rPr sz="1400" b="1">
                <a:solidFill>
                  <a:srgbClr val="0A1638"/>
                </a:solidFill>
                <a:latin typeface="Arial"/>
              </a:rPr>
              <a:t>Le constat</a:t>
            </a:r>
          </a:p>
          <a:p>
            <a:pPr algn="l">
              <a:lnSpc>
                <a:spcPct val="106000"/>
              </a:lnSpc>
              <a:spcAft>
                <a:spcPts val="300"/>
              </a:spcAft>
            </a:pPr>
            <a:r>
              <a:rPr sz="1200" b="0">
                <a:solidFill>
                  <a:srgbClr val="475569"/>
                </a:solidFill>
                <a:latin typeface="Arial"/>
              </a:rPr>
              <a:t>Les compétences commerciales se travaillent sur le terrain, pas en salle. Sans suivi, l'effort se dilue.</a:t>
            </a:r>
          </a:p>
        </p:txBody>
      </p:sp>
      <p:sp>
        <p:nvSpPr>
          <p:cNvPr id="10" name="Rounded Rectangle 9"/>
          <p:cNvSpPr/>
          <p:nvPr/>
        </p:nvSpPr>
        <p:spPr>
          <a:xfrm>
            <a:off x="502920" y="3611880"/>
            <a:ext cx="11183112" cy="1097280"/>
          </a:xfrm>
          <a:prstGeom prst="roundRect">
            <a:avLst>
              <a:gd name="adj" fmla="val 7000"/>
            </a:avLst>
          </a:prstGeom>
          <a:solidFill>
            <a:srgbClr val="FFFFFF"/>
          </a:solidFill>
          <a:ln w="12700">
            <a:solidFill>
              <a:srgbClr val="E2E8F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1" name="Rounded Rectangle 10"/>
          <p:cNvSpPr/>
          <p:nvPr/>
        </p:nvSpPr>
        <p:spPr>
          <a:xfrm>
            <a:off x="502920" y="3767328"/>
            <a:ext cx="82296" cy="786383"/>
          </a:xfrm>
          <a:prstGeom prst="roundRect">
            <a:avLst>
              <a:gd name="adj" fmla="val 50000"/>
            </a:avLst>
          </a:prstGeom>
          <a:solidFill>
            <a:srgbClr val="079FC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2" name="TextBox 11"/>
          <p:cNvSpPr txBox="1"/>
          <p:nvPr/>
        </p:nvSpPr>
        <p:spPr>
          <a:xfrm>
            <a:off x="777240" y="3776472"/>
            <a:ext cx="10725912" cy="804671"/>
          </a:xfrm>
          <a:prstGeom prst="rect">
            <a:avLst/>
          </a:prstGeom>
          <a:noFill/>
        </p:spPr>
        <p:txBody>
          <a:bodyPr wrap="square" anchor="ctr" lIns="36576" tIns="18288">
            <a:spAutoFit/>
          </a:bodyPr>
          <a:lstStyle/>
          <a:p>
            <a:pPr algn="l">
              <a:lnSpc>
                <a:spcPct val="106000"/>
              </a:lnSpc>
              <a:spcAft>
                <a:spcPts val="300"/>
              </a:spcAft>
            </a:pPr>
            <a:r>
              <a:rPr sz="1400" b="1">
                <a:solidFill>
                  <a:srgbClr val="0A1638"/>
                </a:solidFill>
                <a:latin typeface="Arial"/>
              </a:rPr>
              <a:t>La méthode · 70-20-10</a:t>
            </a:r>
          </a:p>
          <a:p>
            <a:pPr algn="l">
              <a:lnSpc>
                <a:spcPct val="106000"/>
              </a:lnSpc>
              <a:spcAft>
                <a:spcPts val="300"/>
              </a:spcAft>
            </a:pPr>
            <a:r>
              <a:rPr sz="1200" b="0">
                <a:solidFill>
                  <a:srgbClr val="475569"/>
                </a:solidFill>
                <a:latin typeface="Arial"/>
              </a:rPr>
              <a:t>70 % terrain, 20 % coaching, 10 % formation. Pulse outille les 90 % qui comptent vraiment.</a:t>
            </a:r>
          </a:p>
        </p:txBody>
      </p:sp>
      <p:sp>
        <p:nvSpPr>
          <p:cNvPr id="13" name="Rounded Rectangle 12"/>
          <p:cNvSpPr/>
          <p:nvPr/>
        </p:nvSpPr>
        <p:spPr>
          <a:xfrm>
            <a:off x="502920" y="4892040"/>
            <a:ext cx="11183112" cy="1097280"/>
          </a:xfrm>
          <a:prstGeom prst="roundRect">
            <a:avLst>
              <a:gd name="adj" fmla="val 7000"/>
            </a:avLst>
          </a:prstGeom>
          <a:solidFill>
            <a:srgbClr val="FFFFFF"/>
          </a:solidFill>
          <a:ln w="12700">
            <a:solidFill>
              <a:srgbClr val="E2E8F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4" name="Rounded Rectangle 13"/>
          <p:cNvSpPr/>
          <p:nvPr/>
        </p:nvSpPr>
        <p:spPr>
          <a:xfrm>
            <a:off x="502920" y="5047488"/>
            <a:ext cx="82296" cy="786383"/>
          </a:xfrm>
          <a:prstGeom prst="roundRect">
            <a:avLst>
              <a:gd name="adj" fmla="val 50000"/>
            </a:avLst>
          </a:prstGeom>
          <a:solidFill>
            <a:srgbClr val="079FC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5" name="TextBox 14"/>
          <p:cNvSpPr txBox="1"/>
          <p:nvPr/>
        </p:nvSpPr>
        <p:spPr>
          <a:xfrm>
            <a:off x="777240" y="5056631"/>
            <a:ext cx="10725912" cy="804671"/>
          </a:xfrm>
          <a:prstGeom prst="rect">
            <a:avLst/>
          </a:prstGeom>
          <a:noFill/>
        </p:spPr>
        <p:txBody>
          <a:bodyPr wrap="square" anchor="ctr" lIns="36576" tIns="18288">
            <a:spAutoFit/>
          </a:bodyPr>
          <a:lstStyle/>
          <a:p>
            <a:pPr algn="l">
              <a:lnSpc>
                <a:spcPct val="106000"/>
              </a:lnSpc>
              <a:spcAft>
                <a:spcPts val="300"/>
              </a:spcAft>
            </a:pPr>
            <a:r>
              <a:rPr sz="1400" b="1">
                <a:solidFill>
                  <a:srgbClr val="0A1638"/>
                </a:solidFill>
                <a:latin typeface="Arial"/>
              </a:rPr>
              <a:t>La promesse</a:t>
            </a:r>
          </a:p>
          <a:p>
            <a:pPr algn="l">
              <a:lnSpc>
                <a:spcPct val="106000"/>
              </a:lnSpc>
              <a:spcAft>
                <a:spcPts val="300"/>
              </a:spcAft>
            </a:pPr>
            <a:r>
              <a:rPr sz="1200" b="0">
                <a:solidFill>
                  <a:srgbClr val="475569"/>
                </a:solidFill>
                <a:latin typeface="Arial"/>
              </a:rPr>
              <a:t>Une photo claire des compétences, une trajectoire mesurée sur 12 mois, un coaching qui laisse des traces.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502920" y="6437376"/>
            <a:ext cx="960120" cy="173736"/>
          </a:xfrm>
          <a:prstGeom prst="rect">
            <a:avLst/>
          </a:prstGeom>
          <a:noFill/>
        </p:spPr>
        <p:txBody>
          <a:bodyPr wrap="square" anchor="ctr" lIns="36576" tIns="18288">
            <a:spAutoFit/>
          </a:bodyPr>
          <a:lstStyle/>
          <a:p>
            <a:pPr algn="l">
              <a:spcAft>
                <a:spcPts val="400"/>
              </a:spcAft>
            </a:pPr>
            <a:r>
              <a:rPr sz="900" b="1">
                <a:solidFill>
                  <a:srgbClr val="8A99AB"/>
                </a:solidFill>
                <a:latin typeface="Arial"/>
              </a:rPr>
              <a:t>propulsé par</a:t>
            </a:r>
          </a:p>
        </p:txBody>
      </p:sp>
      <p:pic>
        <p:nvPicPr>
          <p:cNvPr id="17" name="Picture 16" descr="image3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17320" y="6254496"/>
            <a:ext cx="475488" cy="457200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11091672" y="6409944"/>
            <a:ext cx="640080" cy="173736"/>
          </a:xfrm>
          <a:prstGeom prst="rect">
            <a:avLst/>
          </a:prstGeom>
          <a:noFill/>
        </p:spPr>
        <p:txBody>
          <a:bodyPr wrap="square" anchor="ctr" lIns="36576" tIns="18288">
            <a:spAutoFit/>
          </a:bodyPr>
          <a:lstStyle/>
          <a:p>
            <a:pPr algn="r">
              <a:spcAft>
                <a:spcPts val="400"/>
              </a:spcAft>
            </a:pPr>
            <a:r>
              <a:rPr sz="900" b="1">
                <a:solidFill>
                  <a:srgbClr val="8A99AB"/>
                </a:solidFill>
                <a:latin typeface="Arial"/>
              </a:rPr>
              <a:t>03 / 20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image5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1695" cy="6858000"/>
          </a:xfrm>
          <a:prstGeom prst="rect">
            <a:avLst/>
          </a:prstGeom>
        </p:spPr>
      </p:pic>
      <p:pic>
        <p:nvPicPr>
          <p:cNvPr id="3" name="Picture 2" descr="image2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2920" y="384048"/>
            <a:ext cx="1060704" cy="603504"/>
          </a:xfrm>
          <a:prstGeom prst="rect">
            <a:avLst/>
          </a:prstGeom>
        </p:spPr>
      </p:pic>
      <p:sp>
        <p:nvSpPr>
          <p:cNvPr id="4" name="Rounded Rectangle 3"/>
          <p:cNvSpPr/>
          <p:nvPr/>
        </p:nvSpPr>
        <p:spPr>
          <a:xfrm>
            <a:off x="502920" y="1371600"/>
            <a:ext cx="128016" cy="420624"/>
          </a:xfrm>
          <a:prstGeom prst="roundRect">
            <a:avLst>
              <a:gd name="adj" fmla="val 50000"/>
            </a:avLst>
          </a:prstGeom>
          <a:solidFill>
            <a:srgbClr val="079FC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5" name="TextBox 4"/>
          <p:cNvSpPr txBox="1"/>
          <p:nvPr/>
        </p:nvSpPr>
        <p:spPr>
          <a:xfrm>
            <a:off x="749808" y="1325880"/>
            <a:ext cx="10789920" cy="457200"/>
          </a:xfrm>
          <a:prstGeom prst="rect">
            <a:avLst/>
          </a:prstGeom>
          <a:noFill/>
        </p:spPr>
        <p:txBody>
          <a:bodyPr wrap="square" anchor="ctr" lIns="36576" tIns="18288">
            <a:spAutoFit/>
          </a:bodyPr>
          <a:lstStyle/>
          <a:p>
            <a:pPr algn="l">
              <a:spcAft>
                <a:spcPts val="400"/>
              </a:spcAft>
            </a:pPr>
            <a:r>
              <a:rPr sz="2400" b="1">
                <a:solidFill>
                  <a:srgbClr val="0A1638"/>
                </a:solidFill>
                <a:latin typeface="Arial"/>
              </a:rPr>
              <a:t>Le cycle sur 12 mois.</a:t>
            </a:r>
          </a:p>
        </p:txBody>
      </p:sp>
      <p:sp>
        <p:nvSpPr>
          <p:cNvPr id="6" name="Rounded Rectangle 5"/>
          <p:cNvSpPr/>
          <p:nvPr/>
        </p:nvSpPr>
        <p:spPr>
          <a:xfrm>
            <a:off x="749808" y="1984248"/>
            <a:ext cx="1005840" cy="36576"/>
          </a:xfrm>
          <a:prstGeom prst="roundRect">
            <a:avLst>
              <a:gd name="adj" fmla="val 50000"/>
            </a:avLst>
          </a:prstGeom>
          <a:solidFill>
            <a:srgbClr val="079FC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7" name="Rounded Rectangle 6"/>
          <p:cNvSpPr/>
          <p:nvPr/>
        </p:nvSpPr>
        <p:spPr>
          <a:xfrm>
            <a:off x="502920" y="2331720"/>
            <a:ext cx="11183112" cy="1097280"/>
          </a:xfrm>
          <a:prstGeom prst="roundRect">
            <a:avLst>
              <a:gd name="adj" fmla="val 7000"/>
            </a:avLst>
          </a:prstGeom>
          <a:solidFill>
            <a:srgbClr val="FFFFFF"/>
          </a:solidFill>
          <a:ln w="12700">
            <a:solidFill>
              <a:srgbClr val="E2E8F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8" name="Rounded Rectangle 7"/>
          <p:cNvSpPr/>
          <p:nvPr/>
        </p:nvSpPr>
        <p:spPr>
          <a:xfrm>
            <a:off x="502920" y="2487168"/>
            <a:ext cx="82296" cy="786383"/>
          </a:xfrm>
          <a:prstGeom prst="roundRect">
            <a:avLst>
              <a:gd name="adj" fmla="val 50000"/>
            </a:avLst>
          </a:prstGeom>
          <a:solidFill>
            <a:srgbClr val="079FC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9" name="TextBox 8"/>
          <p:cNvSpPr txBox="1"/>
          <p:nvPr/>
        </p:nvSpPr>
        <p:spPr>
          <a:xfrm>
            <a:off x="777240" y="2496312"/>
            <a:ext cx="10725912" cy="804671"/>
          </a:xfrm>
          <a:prstGeom prst="rect">
            <a:avLst/>
          </a:prstGeom>
          <a:noFill/>
        </p:spPr>
        <p:txBody>
          <a:bodyPr wrap="square" anchor="ctr" lIns="36576" tIns="18288">
            <a:spAutoFit/>
          </a:bodyPr>
          <a:lstStyle/>
          <a:p>
            <a:pPr algn="l">
              <a:lnSpc>
                <a:spcPct val="106000"/>
              </a:lnSpc>
              <a:spcAft>
                <a:spcPts val="300"/>
              </a:spcAft>
            </a:pPr>
            <a:r>
              <a:rPr sz="1400" b="1">
                <a:solidFill>
                  <a:srgbClr val="0A1638"/>
                </a:solidFill>
                <a:latin typeface="Arial"/>
              </a:rPr>
              <a:t>T0 · la photo de référence</a:t>
            </a:r>
          </a:p>
          <a:p>
            <a:pPr algn="l">
              <a:lnSpc>
                <a:spcPct val="106000"/>
              </a:lnSpc>
              <a:spcAft>
                <a:spcPts val="300"/>
              </a:spcAft>
            </a:pPr>
            <a:r>
              <a:rPr sz="1200" b="0">
                <a:solidFill>
                  <a:srgbClr val="475569"/>
                </a:solidFill>
                <a:latin typeface="Arial"/>
              </a:rPr>
              <a:t>Auto-évaluation du collaborateur puis face-à-face avec le DR. Le radar est figé pour 12 mois.</a:t>
            </a:r>
          </a:p>
        </p:txBody>
      </p:sp>
      <p:sp>
        <p:nvSpPr>
          <p:cNvPr id="10" name="Rounded Rectangle 9"/>
          <p:cNvSpPr/>
          <p:nvPr/>
        </p:nvSpPr>
        <p:spPr>
          <a:xfrm>
            <a:off x="502920" y="3611880"/>
            <a:ext cx="11183112" cy="1097280"/>
          </a:xfrm>
          <a:prstGeom prst="roundRect">
            <a:avLst>
              <a:gd name="adj" fmla="val 7000"/>
            </a:avLst>
          </a:prstGeom>
          <a:solidFill>
            <a:srgbClr val="FFFFFF"/>
          </a:solidFill>
          <a:ln w="12700">
            <a:solidFill>
              <a:srgbClr val="E2E8F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1" name="Rounded Rectangle 10"/>
          <p:cNvSpPr/>
          <p:nvPr/>
        </p:nvSpPr>
        <p:spPr>
          <a:xfrm>
            <a:off x="502920" y="3767328"/>
            <a:ext cx="82296" cy="786383"/>
          </a:xfrm>
          <a:prstGeom prst="roundRect">
            <a:avLst>
              <a:gd name="adj" fmla="val 50000"/>
            </a:avLst>
          </a:prstGeom>
          <a:solidFill>
            <a:srgbClr val="079FC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2" name="TextBox 11"/>
          <p:cNvSpPr txBox="1"/>
          <p:nvPr/>
        </p:nvSpPr>
        <p:spPr>
          <a:xfrm>
            <a:off x="777240" y="3776472"/>
            <a:ext cx="10725912" cy="804671"/>
          </a:xfrm>
          <a:prstGeom prst="rect">
            <a:avLst/>
          </a:prstGeom>
          <a:noFill/>
        </p:spPr>
        <p:txBody>
          <a:bodyPr wrap="square" anchor="ctr" lIns="36576" tIns="18288">
            <a:spAutoFit/>
          </a:bodyPr>
          <a:lstStyle/>
          <a:p>
            <a:pPr algn="l">
              <a:lnSpc>
                <a:spcPct val="106000"/>
              </a:lnSpc>
              <a:spcAft>
                <a:spcPts val="300"/>
              </a:spcAft>
            </a:pPr>
            <a:r>
              <a:rPr sz="1400" b="1">
                <a:solidFill>
                  <a:srgbClr val="0A1638"/>
                </a:solidFill>
                <a:latin typeface="Arial"/>
              </a:rPr>
              <a:t>Coaching continu · les duos</a:t>
            </a:r>
          </a:p>
          <a:p>
            <a:pPr algn="l">
              <a:lnSpc>
                <a:spcPct val="106000"/>
              </a:lnSpc>
              <a:spcAft>
                <a:spcPts val="300"/>
              </a:spcAft>
            </a:pPr>
            <a:r>
              <a:rPr sz="1200" b="0">
                <a:solidFill>
                  <a:srgbClr val="475569"/>
                </a:solidFill>
                <a:latin typeface="Arial"/>
              </a:rPr>
              <a:t>Entre les bornes, le DR coache en tournée terrain. Le radar ne bouge pas : on agit.</a:t>
            </a:r>
          </a:p>
        </p:txBody>
      </p:sp>
      <p:sp>
        <p:nvSpPr>
          <p:cNvPr id="13" name="Rounded Rectangle 12"/>
          <p:cNvSpPr/>
          <p:nvPr/>
        </p:nvSpPr>
        <p:spPr>
          <a:xfrm>
            <a:off x="502920" y="4892040"/>
            <a:ext cx="11183112" cy="1097280"/>
          </a:xfrm>
          <a:prstGeom prst="roundRect">
            <a:avLst>
              <a:gd name="adj" fmla="val 7000"/>
            </a:avLst>
          </a:prstGeom>
          <a:solidFill>
            <a:srgbClr val="FFFFFF"/>
          </a:solidFill>
          <a:ln w="12700">
            <a:solidFill>
              <a:srgbClr val="E2E8F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4" name="Rounded Rectangle 13"/>
          <p:cNvSpPr/>
          <p:nvPr/>
        </p:nvSpPr>
        <p:spPr>
          <a:xfrm>
            <a:off x="502920" y="5047488"/>
            <a:ext cx="82296" cy="786383"/>
          </a:xfrm>
          <a:prstGeom prst="roundRect">
            <a:avLst>
              <a:gd name="adj" fmla="val 50000"/>
            </a:avLst>
          </a:prstGeom>
          <a:solidFill>
            <a:srgbClr val="079FC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5" name="TextBox 14"/>
          <p:cNvSpPr txBox="1"/>
          <p:nvPr/>
        </p:nvSpPr>
        <p:spPr>
          <a:xfrm>
            <a:off x="777240" y="5056631"/>
            <a:ext cx="10725912" cy="804671"/>
          </a:xfrm>
          <a:prstGeom prst="rect">
            <a:avLst/>
          </a:prstGeom>
          <a:noFill/>
        </p:spPr>
        <p:txBody>
          <a:bodyPr wrap="square" anchor="ctr" lIns="36576" tIns="18288">
            <a:spAutoFit/>
          </a:bodyPr>
          <a:lstStyle/>
          <a:p>
            <a:pPr algn="l">
              <a:lnSpc>
                <a:spcPct val="106000"/>
              </a:lnSpc>
              <a:spcAft>
                <a:spcPts val="300"/>
              </a:spcAft>
            </a:pPr>
            <a:r>
              <a:rPr sz="1400" b="1">
                <a:solidFill>
                  <a:srgbClr val="0A1638"/>
                </a:solidFill>
                <a:latin typeface="Arial"/>
              </a:rPr>
              <a:t>4 bornes · T+3 → T+12</a:t>
            </a:r>
          </a:p>
          <a:p>
            <a:pPr algn="l">
              <a:lnSpc>
                <a:spcPct val="106000"/>
              </a:lnSpc>
              <a:spcAft>
                <a:spcPts val="300"/>
              </a:spcAft>
            </a:pPr>
            <a:r>
              <a:rPr sz="1200" b="0">
                <a:solidFill>
                  <a:srgbClr val="475569"/>
                </a:solidFill>
                <a:latin typeface="Arial"/>
              </a:rPr>
              <a:t>Réévaluation à chaque trimestre. La progression devient visible et mesurable.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502920" y="6437376"/>
            <a:ext cx="960120" cy="173736"/>
          </a:xfrm>
          <a:prstGeom prst="rect">
            <a:avLst/>
          </a:prstGeom>
          <a:noFill/>
        </p:spPr>
        <p:txBody>
          <a:bodyPr wrap="square" anchor="ctr" lIns="36576" tIns="18288">
            <a:spAutoFit/>
          </a:bodyPr>
          <a:lstStyle/>
          <a:p>
            <a:pPr algn="l">
              <a:spcAft>
                <a:spcPts val="400"/>
              </a:spcAft>
            </a:pPr>
            <a:r>
              <a:rPr sz="900" b="1">
                <a:solidFill>
                  <a:srgbClr val="8A99AB"/>
                </a:solidFill>
                <a:latin typeface="Arial"/>
              </a:rPr>
              <a:t>propulsé par</a:t>
            </a:r>
          </a:p>
        </p:txBody>
      </p:sp>
      <p:pic>
        <p:nvPicPr>
          <p:cNvPr id="17" name="Picture 16" descr="image3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17320" y="6254496"/>
            <a:ext cx="475488" cy="457200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11091672" y="6409944"/>
            <a:ext cx="640080" cy="173736"/>
          </a:xfrm>
          <a:prstGeom prst="rect">
            <a:avLst/>
          </a:prstGeom>
          <a:noFill/>
        </p:spPr>
        <p:txBody>
          <a:bodyPr wrap="square" anchor="ctr" lIns="36576" tIns="18288">
            <a:spAutoFit/>
          </a:bodyPr>
          <a:lstStyle/>
          <a:p>
            <a:pPr algn="r">
              <a:spcAft>
                <a:spcPts val="400"/>
              </a:spcAft>
            </a:pPr>
            <a:r>
              <a:rPr sz="900" b="1">
                <a:solidFill>
                  <a:srgbClr val="8A99AB"/>
                </a:solidFill>
                <a:latin typeface="Arial"/>
              </a:rPr>
              <a:t>04 / 20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image5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1695" cy="6858000"/>
          </a:xfrm>
          <a:prstGeom prst="rect">
            <a:avLst/>
          </a:prstGeom>
        </p:spPr>
      </p:pic>
      <p:pic>
        <p:nvPicPr>
          <p:cNvPr id="3" name="Picture 2" descr="image2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2920" y="384048"/>
            <a:ext cx="1060704" cy="603504"/>
          </a:xfrm>
          <a:prstGeom prst="rect">
            <a:avLst/>
          </a:prstGeom>
        </p:spPr>
      </p:pic>
      <p:sp>
        <p:nvSpPr>
          <p:cNvPr id="4" name="Rounded Rectangle 3"/>
          <p:cNvSpPr/>
          <p:nvPr/>
        </p:nvSpPr>
        <p:spPr>
          <a:xfrm>
            <a:off x="502920" y="1371600"/>
            <a:ext cx="128016" cy="420624"/>
          </a:xfrm>
          <a:prstGeom prst="roundRect">
            <a:avLst>
              <a:gd name="adj" fmla="val 50000"/>
            </a:avLst>
          </a:prstGeom>
          <a:solidFill>
            <a:srgbClr val="079FC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5" name="TextBox 4"/>
          <p:cNvSpPr txBox="1"/>
          <p:nvPr/>
        </p:nvSpPr>
        <p:spPr>
          <a:xfrm>
            <a:off x="749808" y="1325880"/>
            <a:ext cx="10789920" cy="457200"/>
          </a:xfrm>
          <a:prstGeom prst="rect">
            <a:avLst/>
          </a:prstGeom>
          <a:noFill/>
        </p:spPr>
        <p:txBody>
          <a:bodyPr wrap="square" anchor="ctr" lIns="36576" tIns="18288">
            <a:spAutoFit/>
          </a:bodyPr>
          <a:lstStyle/>
          <a:p>
            <a:pPr algn="l">
              <a:spcAft>
                <a:spcPts val="400"/>
              </a:spcAft>
            </a:pPr>
            <a:r>
              <a:rPr sz="2400" b="1">
                <a:solidFill>
                  <a:srgbClr val="0A1638"/>
                </a:solidFill>
                <a:latin typeface="Arial"/>
              </a:rPr>
              <a:t>Deux langages à ne jamais confondre.</a:t>
            </a:r>
          </a:p>
        </p:txBody>
      </p:sp>
      <p:sp>
        <p:nvSpPr>
          <p:cNvPr id="6" name="Rounded Rectangle 5"/>
          <p:cNvSpPr/>
          <p:nvPr/>
        </p:nvSpPr>
        <p:spPr>
          <a:xfrm>
            <a:off x="749808" y="1984248"/>
            <a:ext cx="1005840" cy="36576"/>
          </a:xfrm>
          <a:prstGeom prst="roundRect">
            <a:avLst>
              <a:gd name="adj" fmla="val 50000"/>
            </a:avLst>
          </a:prstGeom>
          <a:solidFill>
            <a:srgbClr val="079FC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7" name="Rounded Rectangle 6"/>
          <p:cNvSpPr/>
          <p:nvPr/>
        </p:nvSpPr>
        <p:spPr>
          <a:xfrm>
            <a:off x="502920" y="2331720"/>
            <a:ext cx="11183112" cy="1097280"/>
          </a:xfrm>
          <a:prstGeom prst="roundRect">
            <a:avLst>
              <a:gd name="adj" fmla="val 7000"/>
            </a:avLst>
          </a:prstGeom>
          <a:solidFill>
            <a:srgbClr val="FFFFFF"/>
          </a:solidFill>
          <a:ln w="12700">
            <a:solidFill>
              <a:srgbClr val="E2E8F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8" name="Rounded Rectangle 7"/>
          <p:cNvSpPr/>
          <p:nvPr/>
        </p:nvSpPr>
        <p:spPr>
          <a:xfrm>
            <a:off x="502920" y="2487168"/>
            <a:ext cx="82296" cy="786383"/>
          </a:xfrm>
          <a:prstGeom prst="roundRect">
            <a:avLst>
              <a:gd name="adj" fmla="val 50000"/>
            </a:avLst>
          </a:prstGeom>
          <a:solidFill>
            <a:srgbClr val="079FC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9" name="TextBox 8"/>
          <p:cNvSpPr txBox="1"/>
          <p:nvPr/>
        </p:nvSpPr>
        <p:spPr>
          <a:xfrm>
            <a:off x="777240" y="2496312"/>
            <a:ext cx="10725912" cy="804671"/>
          </a:xfrm>
          <a:prstGeom prst="rect">
            <a:avLst/>
          </a:prstGeom>
          <a:noFill/>
        </p:spPr>
        <p:txBody>
          <a:bodyPr wrap="square" anchor="ctr" lIns="36576" tIns="18288">
            <a:spAutoFit/>
          </a:bodyPr>
          <a:lstStyle/>
          <a:p>
            <a:pPr algn="l">
              <a:lnSpc>
                <a:spcPct val="106000"/>
              </a:lnSpc>
              <a:spcAft>
                <a:spcPts val="300"/>
              </a:spcAft>
            </a:pPr>
            <a:r>
              <a:rPr sz="1400" b="1">
                <a:solidFill>
                  <a:srgbClr val="0A1638"/>
                </a:solidFill>
                <a:latin typeface="Arial"/>
              </a:rPr>
              <a:t>Évaluation · mesure ponctuelle (navy)</a:t>
            </a:r>
          </a:p>
          <a:p>
            <a:pPr algn="l">
              <a:lnSpc>
                <a:spcPct val="106000"/>
              </a:lnSpc>
              <a:spcAft>
                <a:spcPts val="300"/>
              </a:spcAft>
            </a:pPr>
            <a:r>
              <a:rPr sz="1200" b="0">
                <a:solidFill>
                  <a:srgbClr val="475569"/>
                </a:solidFill>
                <a:latin typeface="Arial"/>
              </a:rPr>
              <a:t>Aux 5 bornes uniquement (T0 → T+12). C'est le DR qui mesure.</a:t>
            </a:r>
          </a:p>
        </p:txBody>
      </p:sp>
      <p:sp>
        <p:nvSpPr>
          <p:cNvPr id="10" name="Rounded Rectangle 9"/>
          <p:cNvSpPr/>
          <p:nvPr/>
        </p:nvSpPr>
        <p:spPr>
          <a:xfrm>
            <a:off x="502920" y="3611880"/>
            <a:ext cx="11183112" cy="1097280"/>
          </a:xfrm>
          <a:prstGeom prst="roundRect">
            <a:avLst>
              <a:gd name="adj" fmla="val 7000"/>
            </a:avLst>
          </a:prstGeom>
          <a:solidFill>
            <a:srgbClr val="FFFFFF"/>
          </a:solidFill>
          <a:ln w="12700">
            <a:solidFill>
              <a:srgbClr val="E2E8F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1" name="Rounded Rectangle 10"/>
          <p:cNvSpPr/>
          <p:nvPr/>
        </p:nvSpPr>
        <p:spPr>
          <a:xfrm>
            <a:off x="502920" y="3767328"/>
            <a:ext cx="82296" cy="786383"/>
          </a:xfrm>
          <a:prstGeom prst="roundRect">
            <a:avLst>
              <a:gd name="adj" fmla="val 50000"/>
            </a:avLst>
          </a:prstGeom>
          <a:solidFill>
            <a:srgbClr val="079FC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2" name="TextBox 11"/>
          <p:cNvSpPr txBox="1"/>
          <p:nvPr/>
        </p:nvSpPr>
        <p:spPr>
          <a:xfrm>
            <a:off x="777240" y="3776472"/>
            <a:ext cx="10725912" cy="804671"/>
          </a:xfrm>
          <a:prstGeom prst="rect">
            <a:avLst/>
          </a:prstGeom>
          <a:noFill/>
        </p:spPr>
        <p:txBody>
          <a:bodyPr wrap="square" anchor="ctr" lIns="36576" tIns="18288">
            <a:spAutoFit/>
          </a:bodyPr>
          <a:lstStyle/>
          <a:p>
            <a:pPr algn="l">
              <a:lnSpc>
                <a:spcPct val="106000"/>
              </a:lnSpc>
              <a:spcAft>
                <a:spcPts val="300"/>
              </a:spcAft>
            </a:pPr>
            <a:r>
              <a:rPr sz="1400" b="1">
                <a:solidFill>
                  <a:srgbClr val="0A1638"/>
                </a:solidFill>
                <a:latin typeface="Arial"/>
              </a:rPr>
              <a:t>Coaching · action terrain (orange)</a:t>
            </a:r>
          </a:p>
          <a:p>
            <a:pPr algn="l">
              <a:lnSpc>
                <a:spcPct val="106000"/>
              </a:lnSpc>
              <a:spcAft>
                <a:spcPts val="300"/>
              </a:spcAft>
            </a:pPr>
            <a:r>
              <a:rPr sz="1200" b="0">
                <a:solidFill>
                  <a:srgbClr val="475569"/>
                </a:solidFill>
                <a:latin typeface="Arial"/>
              </a:rPr>
              <a:t>En continu entre les bornes : duos, engagements, défis.</a:t>
            </a:r>
          </a:p>
        </p:txBody>
      </p:sp>
      <p:sp>
        <p:nvSpPr>
          <p:cNvPr id="13" name="Rounded Rectangle 12"/>
          <p:cNvSpPr/>
          <p:nvPr/>
        </p:nvSpPr>
        <p:spPr>
          <a:xfrm>
            <a:off x="502920" y="4892040"/>
            <a:ext cx="11183112" cy="1097280"/>
          </a:xfrm>
          <a:prstGeom prst="roundRect">
            <a:avLst>
              <a:gd name="adj" fmla="val 7000"/>
            </a:avLst>
          </a:prstGeom>
          <a:solidFill>
            <a:srgbClr val="FFFFFF"/>
          </a:solidFill>
          <a:ln w="12700">
            <a:solidFill>
              <a:srgbClr val="E2E8F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4" name="Rounded Rectangle 13"/>
          <p:cNvSpPr/>
          <p:nvPr/>
        </p:nvSpPr>
        <p:spPr>
          <a:xfrm>
            <a:off x="502920" y="5047488"/>
            <a:ext cx="82296" cy="786383"/>
          </a:xfrm>
          <a:prstGeom prst="roundRect">
            <a:avLst>
              <a:gd name="adj" fmla="val 50000"/>
            </a:avLst>
          </a:prstGeom>
          <a:solidFill>
            <a:srgbClr val="079FC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5" name="TextBox 14"/>
          <p:cNvSpPr txBox="1"/>
          <p:nvPr/>
        </p:nvSpPr>
        <p:spPr>
          <a:xfrm>
            <a:off x="777240" y="5056631"/>
            <a:ext cx="10725912" cy="804671"/>
          </a:xfrm>
          <a:prstGeom prst="rect">
            <a:avLst/>
          </a:prstGeom>
          <a:noFill/>
        </p:spPr>
        <p:txBody>
          <a:bodyPr wrap="square" anchor="ctr" lIns="36576" tIns="18288">
            <a:spAutoFit/>
          </a:bodyPr>
          <a:lstStyle/>
          <a:p>
            <a:pPr algn="l">
              <a:lnSpc>
                <a:spcPct val="106000"/>
              </a:lnSpc>
              <a:spcAft>
                <a:spcPts val="300"/>
              </a:spcAft>
            </a:pPr>
            <a:r>
              <a:rPr sz="1400" b="1">
                <a:solidFill>
                  <a:srgbClr val="0A1638"/>
                </a:solidFill>
                <a:latin typeface="Arial"/>
              </a:rPr>
              <a:t>La règle d'or</a:t>
            </a:r>
          </a:p>
          <a:p>
            <a:pPr algn="l">
              <a:lnSpc>
                <a:spcPct val="106000"/>
              </a:lnSpc>
              <a:spcAft>
                <a:spcPts val="300"/>
              </a:spcAft>
            </a:pPr>
            <a:r>
              <a:rPr sz="1200" b="0">
                <a:solidFill>
                  <a:srgbClr val="475569"/>
                </a:solidFill>
                <a:latin typeface="Arial"/>
              </a:rPr>
              <a:t>Le radar ne bouge qu'aux bornes. Un bon duo ne change pas le score — il prépare la prochaine évaluation.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502920" y="6437376"/>
            <a:ext cx="960120" cy="173736"/>
          </a:xfrm>
          <a:prstGeom prst="rect">
            <a:avLst/>
          </a:prstGeom>
          <a:noFill/>
        </p:spPr>
        <p:txBody>
          <a:bodyPr wrap="square" anchor="ctr" lIns="36576" tIns="18288">
            <a:spAutoFit/>
          </a:bodyPr>
          <a:lstStyle/>
          <a:p>
            <a:pPr algn="l">
              <a:spcAft>
                <a:spcPts val="400"/>
              </a:spcAft>
            </a:pPr>
            <a:r>
              <a:rPr sz="900" b="1">
                <a:solidFill>
                  <a:srgbClr val="8A99AB"/>
                </a:solidFill>
                <a:latin typeface="Arial"/>
              </a:rPr>
              <a:t>propulsé par</a:t>
            </a:r>
          </a:p>
        </p:txBody>
      </p:sp>
      <p:pic>
        <p:nvPicPr>
          <p:cNvPr id="17" name="Picture 16" descr="image3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17320" y="6254496"/>
            <a:ext cx="475488" cy="457200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11091672" y="6409944"/>
            <a:ext cx="640080" cy="173736"/>
          </a:xfrm>
          <a:prstGeom prst="rect">
            <a:avLst/>
          </a:prstGeom>
          <a:noFill/>
        </p:spPr>
        <p:txBody>
          <a:bodyPr wrap="square" anchor="ctr" lIns="36576" tIns="18288">
            <a:spAutoFit/>
          </a:bodyPr>
          <a:lstStyle/>
          <a:p>
            <a:pPr algn="r">
              <a:spcAft>
                <a:spcPts val="400"/>
              </a:spcAft>
            </a:pPr>
            <a:r>
              <a:rPr sz="900" b="1">
                <a:solidFill>
                  <a:srgbClr val="8A99AB"/>
                </a:solidFill>
                <a:latin typeface="Arial"/>
              </a:rPr>
              <a:t>05 / 20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image5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1695" cy="6858000"/>
          </a:xfrm>
          <a:prstGeom prst="rect">
            <a:avLst/>
          </a:prstGeom>
        </p:spPr>
      </p:pic>
      <p:pic>
        <p:nvPicPr>
          <p:cNvPr id="3" name="Picture 2" descr="image2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2920" y="384048"/>
            <a:ext cx="1060704" cy="603504"/>
          </a:xfrm>
          <a:prstGeom prst="rect">
            <a:avLst/>
          </a:prstGeom>
        </p:spPr>
      </p:pic>
      <p:sp>
        <p:nvSpPr>
          <p:cNvPr id="4" name="Rounded Rectangle 3"/>
          <p:cNvSpPr/>
          <p:nvPr/>
        </p:nvSpPr>
        <p:spPr>
          <a:xfrm>
            <a:off x="502920" y="1371600"/>
            <a:ext cx="128016" cy="420624"/>
          </a:xfrm>
          <a:prstGeom prst="roundRect">
            <a:avLst>
              <a:gd name="adj" fmla="val 50000"/>
            </a:avLst>
          </a:prstGeom>
          <a:solidFill>
            <a:srgbClr val="079FC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5" name="TextBox 4"/>
          <p:cNvSpPr txBox="1"/>
          <p:nvPr/>
        </p:nvSpPr>
        <p:spPr>
          <a:xfrm>
            <a:off x="749808" y="1325880"/>
            <a:ext cx="10789920" cy="457200"/>
          </a:xfrm>
          <a:prstGeom prst="rect">
            <a:avLst/>
          </a:prstGeom>
          <a:noFill/>
        </p:spPr>
        <p:txBody>
          <a:bodyPr wrap="square" anchor="ctr" lIns="36576" tIns="18288">
            <a:spAutoFit/>
          </a:bodyPr>
          <a:lstStyle/>
          <a:p>
            <a:pPr algn="l">
              <a:spcAft>
                <a:spcPts val="400"/>
              </a:spcAft>
            </a:pPr>
            <a:r>
              <a:rPr sz="2400" b="1">
                <a:solidFill>
                  <a:srgbClr val="0A1638"/>
                </a:solidFill>
                <a:latin typeface="Arial"/>
              </a:rPr>
              <a:t>Tout le monde est aligné.</a:t>
            </a:r>
          </a:p>
        </p:txBody>
      </p:sp>
      <p:sp>
        <p:nvSpPr>
          <p:cNvPr id="6" name="Rounded Rectangle 5"/>
          <p:cNvSpPr/>
          <p:nvPr/>
        </p:nvSpPr>
        <p:spPr>
          <a:xfrm>
            <a:off x="749808" y="1984248"/>
            <a:ext cx="1005840" cy="36576"/>
          </a:xfrm>
          <a:prstGeom prst="roundRect">
            <a:avLst>
              <a:gd name="adj" fmla="val 50000"/>
            </a:avLst>
          </a:prstGeom>
          <a:solidFill>
            <a:srgbClr val="079FC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7" name="Rounded Rectangle 6"/>
          <p:cNvSpPr/>
          <p:nvPr/>
        </p:nvSpPr>
        <p:spPr>
          <a:xfrm>
            <a:off x="2880360" y="3657600"/>
            <a:ext cx="1554480" cy="1005840"/>
          </a:xfrm>
          <a:prstGeom prst="roundRect">
            <a:avLst>
              <a:gd name="adj" fmla="val 50000"/>
            </a:avLst>
          </a:prstGeom>
          <a:solidFill>
            <a:srgbClr val="0A163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8" name="TextBox 7"/>
          <p:cNvSpPr txBox="1"/>
          <p:nvPr/>
        </p:nvSpPr>
        <p:spPr>
          <a:xfrm>
            <a:off x="2907792" y="3703320"/>
            <a:ext cx="1499616" cy="914400"/>
          </a:xfrm>
          <a:prstGeom prst="rect">
            <a:avLst/>
          </a:prstGeom>
          <a:noFill/>
        </p:spPr>
        <p:txBody>
          <a:bodyPr wrap="square" anchor="ctr" lIns="36576" tIns="18288">
            <a:spAutoFit/>
          </a:bodyPr>
          <a:lstStyle/>
          <a:p>
            <a:pPr algn="ctr">
              <a:spcAft>
                <a:spcPts val="100"/>
              </a:spcAft>
            </a:pPr>
            <a:r>
              <a:rPr sz="1600" b="1">
                <a:solidFill>
                  <a:srgbClr val="FFFFFF"/>
                </a:solidFill>
                <a:latin typeface="Arial"/>
              </a:rPr>
              <a:t>PULSE</a:t>
            </a:r>
          </a:p>
          <a:p>
            <a:pPr algn="ctr">
              <a:spcAft>
                <a:spcPts val="100"/>
              </a:spcAft>
            </a:pPr>
            <a:r>
              <a:rPr sz="850" b="0">
                <a:solidFill>
                  <a:srgbClr val="B8C6DB"/>
                </a:solidFill>
                <a:latin typeface="Arial"/>
              </a:rPr>
              <a:t>le langage commun</a:t>
            </a:r>
          </a:p>
        </p:txBody>
      </p:sp>
      <p:sp>
        <p:nvSpPr>
          <p:cNvPr id="9" name="Rounded Rectangle 8"/>
          <p:cNvSpPr/>
          <p:nvPr/>
        </p:nvSpPr>
        <p:spPr>
          <a:xfrm>
            <a:off x="7360920" y="2331720"/>
            <a:ext cx="4325112" cy="3611880"/>
          </a:xfrm>
          <a:prstGeom prst="roundRect">
            <a:avLst>
              <a:gd name="adj" fmla="val 5000"/>
            </a:avLst>
          </a:prstGeom>
          <a:solidFill>
            <a:srgbClr val="FFFFFF"/>
          </a:solidFill>
          <a:ln w="12700">
            <a:solidFill>
              <a:srgbClr val="E2E8F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0" name="Rounded Rectangle 9"/>
          <p:cNvSpPr/>
          <p:nvPr/>
        </p:nvSpPr>
        <p:spPr>
          <a:xfrm>
            <a:off x="7360920" y="2514600"/>
            <a:ext cx="82296" cy="3246120"/>
          </a:xfrm>
          <a:prstGeom prst="roundRect">
            <a:avLst>
              <a:gd name="adj" fmla="val 50000"/>
            </a:avLst>
          </a:prstGeom>
          <a:solidFill>
            <a:srgbClr val="079FC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1" name="TextBox 10"/>
          <p:cNvSpPr txBox="1"/>
          <p:nvPr/>
        </p:nvSpPr>
        <p:spPr>
          <a:xfrm>
            <a:off x="7653528" y="2606039"/>
            <a:ext cx="3822192" cy="3063240"/>
          </a:xfrm>
          <a:prstGeom prst="rect">
            <a:avLst/>
          </a:prstGeom>
          <a:noFill/>
        </p:spPr>
        <p:txBody>
          <a:bodyPr wrap="square" anchor="t" lIns="36576" tIns="18288">
            <a:spAutoFit/>
          </a:bodyPr>
          <a:lstStyle/>
          <a:p>
            <a:pPr algn="l">
              <a:lnSpc>
                <a:spcPct val="110000"/>
              </a:lnSpc>
              <a:spcAft>
                <a:spcPts val="800"/>
              </a:spcAft>
            </a:pPr>
            <a:r>
              <a:rPr sz="1800" b="1">
                <a:solidFill>
                  <a:srgbClr val="0A1638"/>
                </a:solidFill>
                <a:latin typeface="Arial"/>
              </a:rPr>
              <a:t>Pulse au centre.</a:t>
            </a:r>
          </a:p>
          <a:p>
            <a:pPr algn="l">
              <a:lnSpc>
                <a:spcPct val="110000"/>
              </a:lnSpc>
              <a:spcAft>
                <a:spcPts val="800"/>
              </a:spcAft>
            </a:pPr>
            <a:r>
              <a:rPr sz="1300" b="0">
                <a:solidFill>
                  <a:srgbClr val="475569"/>
                </a:solidFill>
                <a:latin typeface="Arial"/>
              </a:rPr>
              <a:t>Une méthode, un langage commun.</a:t>
            </a:r>
          </a:p>
          <a:p>
            <a:pPr algn="l">
              <a:lnSpc>
                <a:spcPct val="110000"/>
              </a:lnSpc>
              <a:spcAft>
                <a:spcPts val="800"/>
              </a:spcAft>
            </a:pPr>
            <a:r>
              <a:rPr sz="1300" b="0">
                <a:solidFill>
                  <a:srgbClr val="475569"/>
                </a:solidFill>
                <a:latin typeface="Arial"/>
              </a:rPr>
              <a:t>Chacun voit le même tableau — à sa hauteur.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502920" y="6437376"/>
            <a:ext cx="960120" cy="173736"/>
          </a:xfrm>
          <a:prstGeom prst="rect">
            <a:avLst/>
          </a:prstGeom>
          <a:noFill/>
        </p:spPr>
        <p:txBody>
          <a:bodyPr wrap="square" anchor="ctr" lIns="36576" tIns="18288">
            <a:spAutoFit/>
          </a:bodyPr>
          <a:lstStyle/>
          <a:p>
            <a:pPr algn="l">
              <a:spcAft>
                <a:spcPts val="400"/>
              </a:spcAft>
            </a:pPr>
            <a:r>
              <a:rPr sz="900" b="1">
                <a:solidFill>
                  <a:srgbClr val="8A99AB"/>
                </a:solidFill>
                <a:latin typeface="Arial"/>
              </a:rPr>
              <a:t>propulsé par</a:t>
            </a:r>
          </a:p>
        </p:txBody>
      </p:sp>
      <p:pic>
        <p:nvPicPr>
          <p:cNvPr id="13" name="Picture 12" descr="image3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17320" y="6254496"/>
            <a:ext cx="475488" cy="457200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11091672" y="6409944"/>
            <a:ext cx="640080" cy="173736"/>
          </a:xfrm>
          <a:prstGeom prst="rect">
            <a:avLst/>
          </a:prstGeom>
          <a:noFill/>
        </p:spPr>
        <p:txBody>
          <a:bodyPr wrap="square" anchor="ctr" lIns="36576" tIns="18288">
            <a:spAutoFit/>
          </a:bodyPr>
          <a:lstStyle/>
          <a:p>
            <a:pPr algn="r">
              <a:spcAft>
                <a:spcPts val="400"/>
              </a:spcAft>
            </a:pPr>
            <a:r>
              <a:rPr sz="900" b="1">
                <a:solidFill>
                  <a:srgbClr val="8A99AB"/>
                </a:solidFill>
                <a:latin typeface="Arial"/>
              </a:rPr>
              <a:t>06 / 20</a:t>
            </a:r>
          </a:p>
        </p:txBody>
      </p:sp>
    </p:spTree>
  </p:cSld>
  <p:clrMapOvr>
    <a:masterClrMapping/>
  </p:clrMapOvr>
  <p:transition spd="med">
    <p:fade/>
  </p:transition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image5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1695" cy="6858000"/>
          </a:xfrm>
          <a:prstGeom prst="rect">
            <a:avLst/>
          </a:prstGeom>
        </p:spPr>
      </p:pic>
      <p:pic>
        <p:nvPicPr>
          <p:cNvPr id="3" name="Picture 2" descr="image2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2920" y="384048"/>
            <a:ext cx="1060704" cy="603504"/>
          </a:xfrm>
          <a:prstGeom prst="rect">
            <a:avLst/>
          </a:prstGeom>
        </p:spPr>
      </p:pic>
      <p:sp>
        <p:nvSpPr>
          <p:cNvPr id="4" name="Rounded Rectangle 3"/>
          <p:cNvSpPr/>
          <p:nvPr/>
        </p:nvSpPr>
        <p:spPr>
          <a:xfrm>
            <a:off x="502920" y="1371600"/>
            <a:ext cx="128016" cy="420624"/>
          </a:xfrm>
          <a:prstGeom prst="roundRect">
            <a:avLst>
              <a:gd name="adj" fmla="val 50000"/>
            </a:avLst>
          </a:prstGeom>
          <a:solidFill>
            <a:srgbClr val="079FC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5" name="TextBox 4"/>
          <p:cNvSpPr txBox="1"/>
          <p:nvPr/>
        </p:nvSpPr>
        <p:spPr>
          <a:xfrm>
            <a:off x="749808" y="1325880"/>
            <a:ext cx="10789920" cy="457200"/>
          </a:xfrm>
          <a:prstGeom prst="rect">
            <a:avLst/>
          </a:prstGeom>
          <a:noFill/>
        </p:spPr>
        <p:txBody>
          <a:bodyPr wrap="square" anchor="ctr" lIns="36576" tIns="18288">
            <a:spAutoFit/>
          </a:bodyPr>
          <a:lstStyle/>
          <a:p>
            <a:pPr algn="l">
              <a:spcAft>
                <a:spcPts val="400"/>
              </a:spcAft>
            </a:pPr>
            <a:r>
              <a:rPr sz="2400" b="1">
                <a:solidFill>
                  <a:srgbClr val="0A1638"/>
                </a:solidFill>
                <a:latin typeface="Arial"/>
              </a:rPr>
              <a:t>Tout le monde est aligné.</a:t>
            </a:r>
          </a:p>
        </p:txBody>
      </p:sp>
      <p:sp>
        <p:nvSpPr>
          <p:cNvPr id="6" name="Rounded Rectangle 5"/>
          <p:cNvSpPr/>
          <p:nvPr/>
        </p:nvSpPr>
        <p:spPr>
          <a:xfrm>
            <a:off x="749808" y="1984248"/>
            <a:ext cx="1005840" cy="36576"/>
          </a:xfrm>
          <a:prstGeom prst="roundRect">
            <a:avLst>
              <a:gd name="adj" fmla="val 50000"/>
            </a:avLst>
          </a:prstGeom>
          <a:solidFill>
            <a:srgbClr val="079FC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cxnSp>
        <p:nvCxnSpPr>
          <p:cNvPr id="7" name="Connector 6"/>
          <p:cNvCxnSpPr/>
          <p:nvPr/>
        </p:nvCxnSpPr>
        <p:spPr>
          <a:xfrm flipV="1">
            <a:off x="3657600" y="2587752"/>
            <a:ext cx="0" cy="1572768"/>
          </a:xfrm>
          <a:prstGeom prst="line">
            <a:avLst/>
          </a:prstGeom>
          <a:ln w="15875">
            <a:solidFill>
              <a:srgbClr val="C2D4E8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Rounded Rectangle 7"/>
          <p:cNvSpPr/>
          <p:nvPr/>
        </p:nvSpPr>
        <p:spPr>
          <a:xfrm>
            <a:off x="2880360" y="3657600"/>
            <a:ext cx="1554480" cy="1005840"/>
          </a:xfrm>
          <a:prstGeom prst="roundRect">
            <a:avLst>
              <a:gd name="adj" fmla="val 50000"/>
            </a:avLst>
          </a:prstGeom>
          <a:solidFill>
            <a:srgbClr val="0A163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9" name="TextBox 8"/>
          <p:cNvSpPr txBox="1"/>
          <p:nvPr/>
        </p:nvSpPr>
        <p:spPr>
          <a:xfrm>
            <a:off x="2907792" y="3703320"/>
            <a:ext cx="1499616" cy="914400"/>
          </a:xfrm>
          <a:prstGeom prst="rect">
            <a:avLst/>
          </a:prstGeom>
          <a:noFill/>
        </p:spPr>
        <p:txBody>
          <a:bodyPr wrap="square" anchor="ctr" lIns="36576" tIns="18288">
            <a:spAutoFit/>
          </a:bodyPr>
          <a:lstStyle/>
          <a:p>
            <a:pPr algn="ctr">
              <a:spcAft>
                <a:spcPts val="100"/>
              </a:spcAft>
            </a:pPr>
            <a:r>
              <a:rPr sz="1600" b="1">
                <a:solidFill>
                  <a:srgbClr val="FFFFFF"/>
                </a:solidFill>
                <a:latin typeface="Arial"/>
              </a:rPr>
              <a:t>PULSE</a:t>
            </a:r>
          </a:p>
          <a:p>
            <a:pPr algn="ctr">
              <a:spcAft>
                <a:spcPts val="100"/>
              </a:spcAft>
            </a:pPr>
            <a:r>
              <a:rPr sz="850" b="0">
                <a:solidFill>
                  <a:srgbClr val="B8C6DB"/>
                </a:solidFill>
                <a:latin typeface="Arial"/>
              </a:rPr>
              <a:t>le langage commun</a:t>
            </a:r>
          </a:p>
        </p:txBody>
      </p:sp>
      <p:sp>
        <p:nvSpPr>
          <p:cNvPr id="10" name="Rounded Rectangle 9"/>
          <p:cNvSpPr/>
          <p:nvPr/>
        </p:nvSpPr>
        <p:spPr>
          <a:xfrm>
            <a:off x="2587752" y="2240280"/>
            <a:ext cx="2139696" cy="694944"/>
          </a:xfrm>
          <a:prstGeom prst="roundRect">
            <a:avLst>
              <a:gd name="adj" fmla="val 50000"/>
            </a:avLst>
          </a:prstGeom>
          <a:solidFill>
            <a:srgbClr val="1B3FC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1" name="TextBox 10"/>
          <p:cNvSpPr txBox="1"/>
          <p:nvPr/>
        </p:nvSpPr>
        <p:spPr>
          <a:xfrm>
            <a:off x="2660904" y="2240280"/>
            <a:ext cx="1993391" cy="694944"/>
          </a:xfrm>
          <a:prstGeom prst="rect">
            <a:avLst/>
          </a:prstGeom>
          <a:noFill/>
        </p:spPr>
        <p:txBody>
          <a:bodyPr wrap="square" anchor="ctr" lIns="36576" tIns="18288">
            <a:spAutoFit/>
          </a:bodyPr>
          <a:lstStyle/>
          <a:p>
            <a:pPr algn="ctr">
              <a:spcAft>
                <a:spcPts val="400"/>
              </a:spcAft>
            </a:pPr>
            <a:r>
              <a:rPr sz="1100" b="1">
                <a:solidFill>
                  <a:srgbClr val="FFFFFF"/>
                </a:solidFill>
                <a:latin typeface="Arial"/>
              </a:rPr>
              <a:t>DR · Manager</a:t>
            </a:r>
          </a:p>
        </p:txBody>
      </p:sp>
      <p:sp>
        <p:nvSpPr>
          <p:cNvPr id="12" name="Rounded Rectangle 11"/>
          <p:cNvSpPr/>
          <p:nvPr/>
        </p:nvSpPr>
        <p:spPr>
          <a:xfrm>
            <a:off x="7360920" y="2331720"/>
            <a:ext cx="4325112" cy="3611880"/>
          </a:xfrm>
          <a:prstGeom prst="roundRect">
            <a:avLst>
              <a:gd name="adj" fmla="val 5000"/>
            </a:avLst>
          </a:prstGeom>
          <a:solidFill>
            <a:srgbClr val="FFFFFF"/>
          </a:solidFill>
          <a:ln w="12700">
            <a:solidFill>
              <a:srgbClr val="E2E8F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3" name="Rounded Rectangle 12"/>
          <p:cNvSpPr/>
          <p:nvPr/>
        </p:nvSpPr>
        <p:spPr>
          <a:xfrm>
            <a:off x="7360920" y="2514600"/>
            <a:ext cx="82296" cy="3246120"/>
          </a:xfrm>
          <a:prstGeom prst="roundRect">
            <a:avLst>
              <a:gd name="adj" fmla="val 50000"/>
            </a:avLst>
          </a:prstGeom>
          <a:solidFill>
            <a:srgbClr val="1B3FC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4" name="TextBox 13"/>
          <p:cNvSpPr txBox="1"/>
          <p:nvPr/>
        </p:nvSpPr>
        <p:spPr>
          <a:xfrm>
            <a:off x="7653528" y="2569463"/>
            <a:ext cx="3822192" cy="3154680"/>
          </a:xfrm>
          <a:prstGeom prst="rect">
            <a:avLst/>
          </a:prstGeom>
          <a:noFill/>
        </p:spPr>
        <p:txBody>
          <a:bodyPr wrap="square" anchor="t" lIns="36576" tIns="18288">
            <a:spAutoFit/>
          </a:bodyPr>
          <a:lstStyle/>
          <a:p>
            <a:pPr algn="l">
              <a:lnSpc>
                <a:spcPct val="108000"/>
              </a:lnSpc>
              <a:spcAft>
                <a:spcPts val="400"/>
              </a:spcAft>
            </a:pPr>
            <a:r>
              <a:rPr sz="1700" b="1">
                <a:solidFill>
                  <a:srgbClr val="1B3FC7"/>
                </a:solidFill>
                <a:latin typeface="Arial"/>
              </a:rPr>
              <a:t>DR · Manager</a:t>
            </a:r>
          </a:p>
          <a:p>
            <a:pPr algn="l">
              <a:lnSpc>
                <a:spcPct val="108000"/>
              </a:lnSpc>
              <a:spcAft>
                <a:spcPts val="400"/>
              </a:spcAft>
            </a:pPr>
            <a:r>
              <a:rPr sz="950" b="1">
                <a:solidFill>
                  <a:srgbClr val="475569"/>
                </a:solidFill>
                <a:latin typeface="Arial"/>
              </a:rPr>
              <a:t>LA PROBLÉMATIQUE</a:t>
            </a:r>
          </a:p>
          <a:p>
            <a:pPr algn="l">
              <a:lnSpc>
                <a:spcPct val="108000"/>
              </a:lnSpc>
              <a:spcAft>
                <a:spcPts val="400"/>
              </a:spcAft>
            </a:pPr>
            <a:r>
              <a:rPr sz="1200" b="0">
                <a:solidFill>
                  <a:srgbClr val="0A1638"/>
                </a:solidFill>
                <a:latin typeface="Arial"/>
              </a:rPr>
              <a:t>Mon coaching terrain reste invisible côté siège.</a:t>
            </a:r>
          </a:p>
          <a:p>
            <a:pPr algn="l">
              <a:lnSpc>
                <a:spcPct val="108000"/>
              </a:lnSpc>
              <a:spcAft>
                <a:spcPts val="400"/>
              </a:spcAft>
            </a:pPr>
            <a:r>
              <a:rPr sz="500" b="0">
                <a:solidFill>
                  <a:srgbClr val="475569"/>
                </a:solidFill>
                <a:latin typeface="Arial"/>
              </a:rPr>
              <a:t> </a:t>
            </a:r>
          </a:p>
          <a:p>
            <a:pPr algn="l">
              <a:lnSpc>
                <a:spcPct val="108000"/>
              </a:lnSpc>
              <a:spcAft>
                <a:spcPts val="400"/>
              </a:spcAft>
            </a:pPr>
            <a:r>
              <a:rPr sz="950" b="1">
                <a:solidFill>
                  <a:srgbClr val="1B3FC7"/>
                </a:solidFill>
                <a:latin typeface="Arial"/>
              </a:rPr>
              <a:t>LA RÉPONSE PULSE</a:t>
            </a:r>
          </a:p>
          <a:p>
            <a:pPr algn="l">
              <a:lnSpc>
                <a:spcPct val="108000"/>
              </a:lnSpc>
              <a:spcAft>
                <a:spcPts val="400"/>
              </a:spcAft>
            </a:pPr>
            <a:r>
              <a:rPr sz="1200" b="0">
                <a:solidFill>
                  <a:srgbClr val="475569"/>
                </a:solidFill>
                <a:latin typeface="Arial"/>
              </a:rPr>
              <a:t>Pulse rend chaque duo visible : les verbatims deviennent des évaluations factuelles à chaque jalon.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502920" y="6437376"/>
            <a:ext cx="960120" cy="173736"/>
          </a:xfrm>
          <a:prstGeom prst="rect">
            <a:avLst/>
          </a:prstGeom>
          <a:noFill/>
        </p:spPr>
        <p:txBody>
          <a:bodyPr wrap="square" anchor="ctr" lIns="36576" tIns="18288">
            <a:spAutoFit/>
          </a:bodyPr>
          <a:lstStyle/>
          <a:p>
            <a:pPr algn="l">
              <a:spcAft>
                <a:spcPts val="400"/>
              </a:spcAft>
            </a:pPr>
            <a:r>
              <a:rPr sz="900" b="1">
                <a:solidFill>
                  <a:srgbClr val="8A99AB"/>
                </a:solidFill>
                <a:latin typeface="Arial"/>
              </a:rPr>
              <a:t>propulsé par</a:t>
            </a:r>
          </a:p>
        </p:txBody>
      </p:sp>
      <p:pic>
        <p:nvPicPr>
          <p:cNvPr id="16" name="Picture 15" descr="image3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17320" y="6254496"/>
            <a:ext cx="475488" cy="457200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11091672" y="6409944"/>
            <a:ext cx="640080" cy="173736"/>
          </a:xfrm>
          <a:prstGeom prst="rect">
            <a:avLst/>
          </a:prstGeom>
          <a:noFill/>
        </p:spPr>
        <p:txBody>
          <a:bodyPr wrap="square" anchor="ctr" lIns="36576" tIns="18288">
            <a:spAutoFit/>
          </a:bodyPr>
          <a:lstStyle/>
          <a:p>
            <a:pPr algn="r">
              <a:spcAft>
                <a:spcPts val="400"/>
              </a:spcAft>
            </a:pPr>
            <a:r>
              <a:rPr sz="900" b="1">
                <a:solidFill>
                  <a:srgbClr val="8A99AB"/>
                </a:solidFill>
                <a:latin typeface="Arial"/>
              </a:rPr>
              <a:t>07 / 20</a:t>
            </a:r>
          </a:p>
        </p:txBody>
      </p:sp>
    </p:spTree>
  </p:cSld>
  <p:clrMapOvr>
    <a:masterClrMapping/>
  </p:clrMapOvr>
  <p:transition spd="med">
    <p:push dir="l"/>
  </p:transition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image5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1695" cy="6858000"/>
          </a:xfrm>
          <a:prstGeom prst="rect">
            <a:avLst/>
          </a:prstGeom>
        </p:spPr>
      </p:pic>
      <p:pic>
        <p:nvPicPr>
          <p:cNvPr id="3" name="Picture 2" descr="image2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2920" y="384048"/>
            <a:ext cx="1060704" cy="603504"/>
          </a:xfrm>
          <a:prstGeom prst="rect">
            <a:avLst/>
          </a:prstGeom>
        </p:spPr>
      </p:pic>
      <p:sp>
        <p:nvSpPr>
          <p:cNvPr id="4" name="Rounded Rectangle 3"/>
          <p:cNvSpPr/>
          <p:nvPr/>
        </p:nvSpPr>
        <p:spPr>
          <a:xfrm>
            <a:off x="502920" y="1371600"/>
            <a:ext cx="128016" cy="420624"/>
          </a:xfrm>
          <a:prstGeom prst="roundRect">
            <a:avLst>
              <a:gd name="adj" fmla="val 50000"/>
            </a:avLst>
          </a:prstGeom>
          <a:solidFill>
            <a:srgbClr val="079FC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5" name="TextBox 4"/>
          <p:cNvSpPr txBox="1"/>
          <p:nvPr/>
        </p:nvSpPr>
        <p:spPr>
          <a:xfrm>
            <a:off x="749808" y="1325880"/>
            <a:ext cx="10789920" cy="457200"/>
          </a:xfrm>
          <a:prstGeom prst="rect">
            <a:avLst/>
          </a:prstGeom>
          <a:noFill/>
        </p:spPr>
        <p:txBody>
          <a:bodyPr wrap="square" anchor="ctr" lIns="36576" tIns="18288">
            <a:spAutoFit/>
          </a:bodyPr>
          <a:lstStyle/>
          <a:p>
            <a:pPr algn="l">
              <a:spcAft>
                <a:spcPts val="400"/>
              </a:spcAft>
            </a:pPr>
            <a:r>
              <a:rPr sz="2400" b="1">
                <a:solidFill>
                  <a:srgbClr val="0A1638"/>
                </a:solidFill>
                <a:latin typeface="Arial"/>
              </a:rPr>
              <a:t>Tout le monde est aligné.</a:t>
            </a:r>
          </a:p>
        </p:txBody>
      </p:sp>
      <p:sp>
        <p:nvSpPr>
          <p:cNvPr id="6" name="Rounded Rectangle 5"/>
          <p:cNvSpPr/>
          <p:nvPr/>
        </p:nvSpPr>
        <p:spPr>
          <a:xfrm>
            <a:off x="749808" y="1984248"/>
            <a:ext cx="1005840" cy="36576"/>
          </a:xfrm>
          <a:prstGeom prst="roundRect">
            <a:avLst>
              <a:gd name="adj" fmla="val 50000"/>
            </a:avLst>
          </a:prstGeom>
          <a:solidFill>
            <a:srgbClr val="079FC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cxnSp>
        <p:nvCxnSpPr>
          <p:cNvPr id="7" name="Connector 6"/>
          <p:cNvCxnSpPr/>
          <p:nvPr/>
        </p:nvCxnSpPr>
        <p:spPr>
          <a:xfrm flipV="1">
            <a:off x="3657600" y="2587752"/>
            <a:ext cx="0" cy="1572768"/>
          </a:xfrm>
          <a:prstGeom prst="line">
            <a:avLst/>
          </a:prstGeom>
          <a:ln w="15875">
            <a:solidFill>
              <a:srgbClr val="C2D4E8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" name="Connector 7"/>
          <p:cNvCxnSpPr/>
          <p:nvPr/>
        </p:nvCxnSpPr>
        <p:spPr>
          <a:xfrm flipV="1">
            <a:off x="3657600" y="3374135"/>
            <a:ext cx="2336086" cy="786385"/>
          </a:xfrm>
          <a:prstGeom prst="line">
            <a:avLst/>
          </a:prstGeom>
          <a:ln w="15875">
            <a:solidFill>
              <a:srgbClr val="C2D4E8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Rounded Rectangle 8"/>
          <p:cNvSpPr/>
          <p:nvPr/>
        </p:nvSpPr>
        <p:spPr>
          <a:xfrm>
            <a:off x="2880360" y="3657600"/>
            <a:ext cx="1554480" cy="1005840"/>
          </a:xfrm>
          <a:prstGeom prst="roundRect">
            <a:avLst>
              <a:gd name="adj" fmla="val 50000"/>
            </a:avLst>
          </a:prstGeom>
          <a:solidFill>
            <a:srgbClr val="0A163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0" name="TextBox 9"/>
          <p:cNvSpPr txBox="1"/>
          <p:nvPr/>
        </p:nvSpPr>
        <p:spPr>
          <a:xfrm>
            <a:off x="2907792" y="3703320"/>
            <a:ext cx="1499616" cy="914400"/>
          </a:xfrm>
          <a:prstGeom prst="rect">
            <a:avLst/>
          </a:prstGeom>
          <a:noFill/>
        </p:spPr>
        <p:txBody>
          <a:bodyPr wrap="square" anchor="ctr" lIns="36576" tIns="18288">
            <a:spAutoFit/>
          </a:bodyPr>
          <a:lstStyle/>
          <a:p>
            <a:pPr algn="ctr">
              <a:spcAft>
                <a:spcPts val="100"/>
              </a:spcAft>
            </a:pPr>
            <a:r>
              <a:rPr sz="1600" b="1">
                <a:solidFill>
                  <a:srgbClr val="FFFFFF"/>
                </a:solidFill>
                <a:latin typeface="Arial"/>
              </a:rPr>
              <a:t>PULSE</a:t>
            </a:r>
          </a:p>
          <a:p>
            <a:pPr algn="ctr">
              <a:spcAft>
                <a:spcPts val="100"/>
              </a:spcAft>
            </a:pPr>
            <a:r>
              <a:rPr sz="850" b="0">
                <a:solidFill>
                  <a:srgbClr val="B8C6DB"/>
                </a:solidFill>
                <a:latin typeface="Arial"/>
              </a:rPr>
              <a:t>le langage commun</a:t>
            </a:r>
          </a:p>
        </p:txBody>
      </p:sp>
      <p:sp>
        <p:nvSpPr>
          <p:cNvPr id="11" name="Rounded Rectangle 10"/>
          <p:cNvSpPr/>
          <p:nvPr/>
        </p:nvSpPr>
        <p:spPr>
          <a:xfrm>
            <a:off x="2587752" y="2240280"/>
            <a:ext cx="2139696" cy="694944"/>
          </a:xfrm>
          <a:prstGeom prst="roundRect">
            <a:avLst>
              <a:gd name="adj" fmla="val 50000"/>
            </a:avLst>
          </a:prstGeom>
          <a:solidFill>
            <a:srgbClr val="FFFFFF"/>
          </a:solidFill>
          <a:ln w="19050">
            <a:solidFill>
              <a:srgbClr val="1B3FC7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2" name="TextBox 11"/>
          <p:cNvSpPr txBox="1"/>
          <p:nvPr/>
        </p:nvSpPr>
        <p:spPr>
          <a:xfrm>
            <a:off x="2660904" y="2240280"/>
            <a:ext cx="1993391" cy="694944"/>
          </a:xfrm>
          <a:prstGeom prst="rect">
            <a:avLst/>
          </a:prstGeom>
          <a:noFill/>
        </p:spPr>
        <p:txBody>
          <a:bodyPr wrap="square" anchor="ctr" lIns="36576" tIns="18288">
            <a:spAutoFit/>
          </a:bodyPr>
          <a:lstStyle/>
          <a:p>
            <a:pPr algn="ctr">
              <a:spcAft>
                <a:spcPts val="400"/>
              </a:spcAft>
            </a:pPr>
            <a:r>
              <a:rPr sz="1100" b="1">
                <a:solidFill>
                  <a:srgbClr val="1B3FC7"/>
                </a:solidFill>
                <a:latin typeface="Arial"/>
              </a:rPr>
              <a:t>DR · Manager</a:t>
            </a:r>
          </a:p>
        </p:txBody>
      </p:sp>
      <p:sp>
        <p:nvSpPr>
          <p:cNvPr id="13" name="Rounded Rectangle 12"/>
          <p:cNvSpPr/>
          <p:nvPr/>
        </p:nvSpPr>
        <p:spPr>
          <a:xfrm>
            <a:off x="4923838" y="3026663"/>
            <a:ext cx="2139696" cy="694944"/>
          </a:xfrm>
          <a:prstGeom prst="roundRect">
            <a:avLst>
              <a:gd name="adj" fmla="val 50000"/>
            </a:avLst>
          </a:prstGeom>
          <a:solidFill>
            <a:srgbClr val="47556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4" name="TextBox 13"/>
          <p:cNvSpPr txBox="1"/>
          <p:nvPr/>
        </p:nvSpPr>
        <p:spPr>
          <a:xfrm>
            <a:off x="4996990" y="3026663"/>
            <a:ext cx="1993391" cy="694944"/>
          </a:xfrm>
          <a:prstGeom prst="rect">
            <a:avLst/>
          </a:prstGeom>
          <a:noFill/>
        </p:spPr>
        <p:txBody>
          <a:bodyPr wrap="square" anchor="ctr" lIns="36576" tIns="18288">
            <a:spAutoFit/>
          </a:bodyPr>
          <a:lstStyle/>
          <a:p>
            <a:pPr algn="ctr">
              <a:spcAft>
                <a:spcPts val="400"/>
              </a:spcAft>
            </a:pPr>
            <a:r>
              <a:rPr sz="1100" b="1">
                <a:solidFill>
                  <a:srgbClr val="FFFFFF"/>
                </a:solidFill>
                <a:latin typeface="Arial"/>
              </a:rPr>
              <a:t>Collaborateur</a:t>
            </a:r>
          </a:p>
        </p:txBody>
      </p:sp>
      <p:sp>
        <p:nvSpPr>
          <p:cNvPr id="15" name="Rounded Rectangle 14"/>
          <p:cNvSpPr/>
          <p:nvPr/>
        </p:nvSpPr>
        <p:spPr>
          <a:xfrm>
            <a:off x="7360920" y="2331720"/>
            <a:ext cx="4325112" cy="3611880"/>
          </a:xfrm>
          <a:prstGeom prst="roundRect">
            <a:avLst>
              <a:gd name="adj" fmla="val 5000"/>
            </a:avLst>
          </a:prstGeom>
          <a:solidFill>
            <a:srgbClr val="FFFFFF"/>
          </a:solidFill>
          <a:ln w="12700">
            <a:solidFill>
              <a:srgbClr val="E2E8F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6" name="Rounded Rectangle 15"/>
          <p:cNvSpPr/>
          <p:nvPr/>
        </p:nvSpPr>
        <p:spPr>
          <a:xfrm>
            <a:off x="7360920" y="2514600"/>
            <a:ext cx="82296" cy="3246120"/>
          </a:xfrm>
          <a:prstGeom prst="roundRect">
            <a:avLst>
              <a:gd name="adj" fmla="val 50000"/>
            </a:avLst>
          </a:prstGeom>
          <a:solidFill>
            <a:srgbClr val="47556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7" name="TextBox 16"/>
          <p:cNvSpPr txBox="1"/>
          <p:nvPr/>
        </p:nvSpPr>
        <p:spPr>
          <a:xfrm>
            <a:off x="7653528" y="2569463"/>
            <a:ext cx="3822192" cy="3154680"/>
          </a:xfrm>
          <a:prstGeom prst="rect">
            <a:avLst/>
          </a:prstGeom>
          <a:noFill/>
        </p:spPr>
        <p:txBody>
          <a:bodyPr wrap="square" anchor="t" lIns="36576" tIns="18288">
            <a:spAutoFit/>
          </a:bodyPr>
          <a:lstStyle/>
          <a:p>
            <a:pPr algn="l">
              <a:lnSpc>
                <a:spcPct val="108000"/>
              </a:lnSpc>
              <a:spcAft>
                <a:spcPts val="400"/>
              </a:spcAft>
            </a:pPr>
            <a:r>
              <a:rPr sz="1700" b="1">
                <a:solidFill>
                  <a:srgbClr val="475569"/>
                </a:solidFill>
                <a:latin typeface="Arial"/>
              </a:rPr>
              <a:t>Collaborateur</a:t>
            </a:r>
          </a:p>
          <a:p>
            <a:pPr algn="l">
              <a:lnSpc>
                <a:spcPct val="108000"/>
              </a:lnSpc>
              <a:spcAft>
                <a:spcPts val="400"/>
              </a:spcAft>
            </a:pPr>
            <a:r>
              <a:rPr sz="950" b="1">
                <a:solidFill>
                  <a:srgbClr val="475569"/>
                </a:solidFill>
                <a:latin typeface="Arial"/>
              </a:rPr>
              <a:t>LA PROBLÉMATIQUE</a:t>
            </a:r>
          </a:p>
          <a:p>
            <a:pPr algn="l">
              <a:lnSpc>
                <a:spcPct val="108000"/>
              </a:lnSpc>
              <a:spcAft>
                <a:spcPts val="400"/>
              </a:spcAft>
            </a:pPr>
            <a:r>
              <a:rPr sz="1200" b="0">
                <a:solidFill>
                  <a:srgbClr val="0A1638"/>
                </a:solidFill>
                <a:latin typeface="Arial"/>
              </a:rPr>
              <a:t>Je ne sais pas comment je suis perçu, ni sur quoi je serai évalué dans 12 mois.</a:t>
            </a:r>
          </a:p>
          <a:p>
            <a:pPr algn="l">
              <a:lnSpc>
                <a:spcPct val="108000"/>
              </a:lnSpc>
              <a:spcAft>
                <a:spcPts val="400"/>
              </a:spcAft>
            </a:pPr>
            <a:r>
              <a:rPr sz="500" b="0">
                <a:solidFill>
                  <a:srgbClr val="475569"/>
                </a:solidFill>
                <a:latin typeface="Arial"/>
              </a:rPr>
              <a:t> </a:t>
            </a:r>
          </a:p>
          <a:p>
            <a:pPr algn="l">
              <a:lnSpc>
                <a:spcPct val="108000"/>
              </a:lnSpc>
              <a:spcAft>
                <a:spcPts val="400"/>
              </a:spcAft>
            </a:pPr>
            <a:r>
              <a:rPr sz="950" b="1">
                <a:solidFill>
                  <a:srgbClr val="475569"/>
                </a:solidFill>
                <a:latin typeface="Arial"/>
              </a:rPr>
              <a:t>LA RÉPONSE PULSE</a:t>
            </a:r>
          </a:p>
          <a:p>
            <a:pPr algn="l">
              <a:lnSpc>
                <a:spcPct val="108000"/>
              </a:lnSpc>
              <a:spcAft>
                <a:spcPts val="400"/>
              </a:spcAft>
            </a:pPr>
            <a:r>
              <a:rPr sz="1200" b="0">
                <a:solidFill>
                  <a:srgbClr val="475569"/>
                </a:solidFill>
                <a:latin typeface="Arial"/>
              </a:rPr>
              <a:t>Mon plan signé, mon radar visible. Je gère mes duos dans mon agenda et je me fixe mes propres auto-feedforward — 1 défi actif à la fois.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502920" y="6437376"/>
            <a:ext cx="960120" cy="173736"/>
          </a:xfrm>
          <a:prstGeom prst="rect">
            <a:avLst/>
          </a:prstGeom>
          <a:noFill/>
        </p:spPr>
        <p:txBody>
          <a:bodyPr wrap="square" anchor="ctr" lIns="36576" tIns="18288">
            <a:spAutoFit/>
          </a:bodyPr>
          <a:lstStyle/>
          <a:p>
            <a:pPr algn="l">
              <a:spcAft>
                <a:spcPts val="400"/>
              </a:spcAft>
            </a:pPr>
            <a:r>
              <a:rPr sz="900" b="1">
                <a:solidFill>
                  <a:srgbClr val="8A99AB"/>
                </a:solidFill>
                <a:latin typeface="Arial"/>
              </a:rPr>
              <a:t>propulsé par</a:t>
            </a:r>
          </a:p>
        </p:txBody>
      </p:sp>
      <p:pic>
        <p:nvPicPr>
          <p:cNvPr id="19" name="Picture 18" descr="image3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17320" y="6254496"/>
            <a:ext cx="475488" cy="457200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11091672" y="6409944"/>
            <a:ext cx="640080" cy="173736"/>
          </a:xfrm>
          <a:prstGeom prst="rect">
            <a:avLst/>
          </a:prstGeom>
          <a:noFill/>
        </p:spPr>
        <p:txBody>
          <a:bodyPr wrap="square" anchor="ctr" lIns="36576" tIns="18288">
            <a:spAutoFit/>
          </a:bodyPr>
          <a:lstStyle/>
          <a:p>
            <a:pPr algn="r">
              <a:spcAft>
                <a:spcPts val="400"/>
              </a:spcAft>
            </a:pPr>
            <a:r>
              <a:rPr sz="900" b="1">
                <a:solidFill>
                  <a:srgbClr val="8A99AB"/>
                </a:solidFill>
                <a:latin typeface="Arial"/>
              </a:rPr>
              <a:t>08 / 20</a:t>
            </a:r>
          </a:p>
        </p:txBody>
      </p:sp>
    </p:spTree>
  </p:cSld>
  <p:clrMapOvr>
    <a:masterClrMapping/>
  </p:clrMapOvr>
  <p:transition spd="med">
    <p:cover dir="d"/>
  </p:transition>
</p:sld>
</file>

<file path=ppt/slides/slide9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image5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1695" cy="6858000"/>
          </a:xfrm>
          <a:prstGeom prst="rect">
            <a:avLst/>
          </a:prstGeom>
        </p:spPr>
      </p:pic>
      <p:pic>
        <p:nvPicPr>
          <p:cNvPr id="3" name="Picture 2" descr="image2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2920" y="384048"/>
            <a:ext cx="1060704" cy="603504"/>
          </a:xfrm>
          <a:prstGeom prst="rect">
            <a:avLst/>
          </a:prstGeom>
        </p:spPr>
      </p:pic>
      <p:sp>
        <p:nvSpPr>
          <p:cNvPr id="4" name="Rounded Rectangle 3"/>
          <p:cNvSpPr/>
          <p:nvPr/>
        </p:nvSpPr>
        <p:spPr>
          <a:xfrm>
            <a:off x="502920" y="1371600"/>
            <a:ext cx="128016" cy="420624"/>
          </a:xfrm>
          <a:prstGeom prst="roundRect">
            <a:avLst>
              <a:gd name="adj" fmla="val 50000"/>
            </a:avLst>
          </a:prstGeom>
          <a:solidFill>
            <a:srgbClr val="079FC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5" name="TextBox 4"/>
          <p:cNvSpPr txBox="1"/>
          <p:nvPr/>
        </p:nvSpPr>
        <p:spPr>
          <a:xfrm>
            <a:off x="749808" y="1325880"/>
            <a:ext cx="10789920" cy="457200"/>
          </a:xfrm>
          <a:prstGeom prst="rect">
            <a:avLst/>
          </a:prstGeom>
          <a:noFill/>
        </p:spPr>
        <p:txBody>
          <a:bodyPr wrap="square" anchor="ctr" lIns="36576" tIns="18288">
            <a:spAutoFit/>
          </a:bodyPr>
          <a:lstStyle/>
          <a:p>
            <a:pPr algn="l">
              <a:spcAft>
                <a:spcPts val="400"/>
              </a:spcAft>
            </a:pPr>
            <a:r>
              <a:rPr sz="2400" b="1">
                <a:solidFill>
                  <a:srgbClr val="0A1638"/>
                </a:solidFill>
                <a:latin typeface="Arial"/>
              </a:rPr>
              <a:t>Tout le monde est aligné.</a:t>
            </a:r>
          </a:p>
        </p:txBody>
      </p:sp>
      <p:sp>
        <p:nvSpPr>
          <p:cNvPr id="6" name="Rounded Rectangle 5"/>
          <p:cNvSpPr/>
          <p:nvPr/>
        </p:nvSpPr>
        <p:spPr>
          <a:xfrm>
            <a:off x="749808" y="1984248"/>
            <a:ext cx="1005840" cy="36576"/>
          </a:xfrm>
          <a:prstGeom prst="roundRect">
            <a:avLst>
              <a:gd name="adj" fmla="val 50000"/>
            </a:avLst>
          </a:prstGeom>
          <a:solidFill>
            <a:srgbClr val="079FC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cxnSp>
        <p:nvCxnSpPr>
          <p:cNvPr id="7" name="Connector 6"/>
          <p:cNvCxnSpPr/>
          <p:nvPr/>
        </p:nvCxnSpPr>
        <p:spPr>
          <a:xfrm flipV="1">
            <a:off x="3657600" y="2587752"/>
            <a:ext cx="0" cy="1572768"/>
          </a:xfrm>
          <a:prstGeom prst="line">
            <a:avLst/>
          </a:prstGeom>
          <a:ln w="15875">
            <a:solidFill>
              <a:srgbClr val="C2D4E8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" name="Connector 7"/>
          <p:cNvCxnSpPr/>
          <p:nvPr/>
        </p:nvCxnSpPr>
        <p:spPr>
          <a:xfrm flipV="1">
            <a:off x="3657600" y="3374135"/>
            <a:ext cx="2336086" cy="786385"/>
          </a:xfrm>
          <a:prstGeom prst="line">
            <a:avLst/>
          </a:prstGeom>
          <a:ln w="15875">
            <a:solidFill>
              <a:srgbClr val="C2D4E8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Connector 8"/>
          <p:cNvCxnSpPr/>
          <p:nvPr/>
        </p:nvCxnSpPr>
        <p:spPr>
          <a:xfrm>
            <a:off x="3657600" y="4160520"/>
            <a:ext cx="2336086" cy="786383"/>
          </a:xfrm>
          <a:prstGeom prst="line">
            <a:avLst/>
          </a:prstGeom>
          <a:ln w="15875">
            <a:solidFill>
              <a:srgbClr val="C2D4E8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Rounded Rectangle 9"/>
          <p:cNvSpPr/>
          <p:nvPr/>
        </p:nvSpPr>
        <p:spPr>
          <a:xfrm>
            <a:off x="2880360" y="3657600"/>
            <a:ext cx="1554480" cy="1005840"/>
          </a:xfrm>
          <a:prstGeom prst="roundRect">
            <a:avLst>
              <a:gd name="adj" fmla="val 50000"/>
            </a:avLst>
          </a:prstGeom>
          <a:solidFill>
            <a:srgbClr val="0A163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1" name="TextBox 10"/>
          <p:cNvSpPr txBox="1"/>
          <p:nvPr/>
        </p:nvSpPr>
        <p:spPr>
          <a:xfrm>
            <a:off x="2907792" y="3703320"/>
            <a:ext cx="1499616" cy="914400"/>
          </a:xfrm>
          <a:prstGeom prst="rect">
            <a:avLst/>
          </a:prstGeom>
          <a:noFill/>
        </p:spPr>
        <p:txBody>
          <a:bodyPr wrap="square" anchor="ctr" lIns="36576" tIns="18288">
            <a:spAutoFit/>
          </a:bodyPr>
          <a:lstStyle/>
          <a:p>
            <a:pPr algn="ctr">
              <a:spcAft>
                <a:spcPts val="100"/>
              </a:spcAft>
            </a:pPr>
            <a:r>
              <a:rPr sz="1600" b="1">
                <a:solidFill>
                  <a:srgbClr val="FFFFFF"/>
                </a:solidFill>
                <a:latin typeface="Arial"/>
              </a:rPr>
              <a:t>PULSE</a:t>
            </a:r>
          </a:p>
          <a:p>
            <a:pPr algn="ctr">
              <a:spcAft>
                <a:spcPts val="100"/>
              </a:spcAft>
            </a:pPr>
            <a:r>
              <a:rPr sz="850" b="0">
                <a:solidFill>
                  <a:srgbClr val="B8C6DB"/>
                </a:solidFill>
                <a:latin typeface="Arial"/>
              </a:rPr>
              <a:t>le langage commun</a:t>
            </a:r>
          </a:p>
        </p:txBody>
      </p:sp>
      <p:sp>
        <p:nvSpPr>
          <p:cNvPr id="12" name="Rounded Rectangle 11"/>
          <p:cNvSpPr/>
          <p:nvPr/>
        </p:nvSpPr>
        <p:spPr>
          <a:xfrm>
            <a:off x="2587752" y="2240280"/>
            <a:ext cx="2139696" cy="694944"/>
          </a:xfrm>
          <a:prstGeom prst="roundRect">
            <a:avLst>
              <a:gd name="adj" fmla="val 50000"/>
            </a:avLst>
          </a:prstGeom>
          <a:solidFill>
            <a:srgbClr val="FFFFFF"/>
          </a:solidFill>
          <a:ln w="19050">
            <a:solidFill>
              <a:srgbClr val="1B3FC7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3" name="TextBox 12"/>
          <p:cNvSpPr txBox="1"/>
          <p:nvPr/>
        </p:nvSpPr>
        <p:spPr>
          <a:xfrm>
            <a:off x="2660904" y="2240280"/>
            <a:ext cx="1993391" cy="694944"/>
          </a:xfrm>
          <a:prstGeom prst="rect">
            <a:avLst/>
          </a:prstGeom>
          <a:noFill/>
        </p:spPr>
        <p:txBody>
          <a:bodyPr wrap="square" anchor="ctr" lIns="36576" tIns="18288">
            <a:spAutoFit/>
          </a:bodyPr>
          <a:lstStyle/>
          <a:p>
            <a:pPr algn="ctr">
              <a:spcAft>
                <a:spcPts val="400"/>
              </a:spcAft>
            </a:pPr>
            <a:r>
              <a:rPr sz="1100" b="1">
                <a:solidFill>
                  <a:srgbClr val="1B3FC7"/>
                </a:solidFill>
                <a:latin typeface="Arial"/>
              </a:rPr>
              <a:t>DR · Manager</a:t>
            </a:r>
          </a:p>
        </p:txBody>
      </p:sp>
      <p:sp>
        <p:nvSpPr>
          <p:cNvPr id="14" name="Rounded Rectangle 13"/>
          <p:cNvSpPr/>
          <p:nvPr/>
        </p:nvSpPr>
        <p:spPr>
          <a:xfrm>
            <a:off x="4923838" y="3026663"/>
            <a:ext cx="2139696" cy="694944"/>
          </a:xfrm>
          <a:prstGeom prst="roundRect">
            <a:avLst>
              <a:gd name="adj" fmla="val 50000"/>
            </a:avLst>
          </a:prstGeom>
          <a:solidFill>
            <a:srgbClr val="FFFFFF"/>
          </a:solidFill>
          <a:ln w="19050">
            <a:solidFill>
              <a:srgbClr val="475569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5" name="TextBox 14"/>
          <p:cNvSpPr txBox="1"/>
          <p:nvPr/>
        </p:nvSpPr>
        <p:spPr>
          <a:xfrm>
            <a:off x="4996990" y="3026663"/>
            <a:ext cx="1993391" cy="694944"/>
          </a:xfrm>
          <a:prstGeom prst="rect">
            <a:avLst/>
          </a:prstGeom>
          <a:noFill/>
        </p:spPr>
        <p:txBody>
          <a:bodyPr wrap="square" anchor="ctr" lIns="36576" tIns="18288">
            <a:spAutoFit/>
          </a:bodyPr>
          <a:lstStyle/>
          <a:p>
            <a:pPr algn="ctr">
              <a:spcAft>
                <a:spcPts val="400"/>
              </a:spcAft>
            </a:pPr>
            <a:r>
              <a:rPr sz="1100" b="1">
                <a:solidFill>
                  <a:srgbClr val="475569"/>
                </a:solidFill>
                <a:latin typeface="Arial"/>
              </a:rPr>
              <a:t>Collaborateur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4923838" y="4599431"/>
            <a:ext cx="2139696" cy="694944"/>
          </a:xfrm>
          <a:prstGeom prst="roundRect">
            <a:avLst>
              <a:gd name="adj" fmla="val 50000"/>
            </a:avLst>
          </a:prstGeom>
          <a:solidFill>
            <a:srgbClr val="7C3AE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7" name="TextBox 16"/>
          <p:cNvSpPr txBox="1"/>
          <p:nvPr/>
        </p:nvSpPr>
        <p:spPr>
          <a:xfrm>
            <a:off x="4996990" y="4599431"/>
            <a:ext cx="1993391" cy="694944"/>
          </a:xfrm>
          <a:prstGeom prst="rect">
            <a:avLst/>
          </a:prstGeom>
          <a:noFill/>
        </p:spPr>
        <p:txBody>
          <a:bodyPr wrap="square" anchor="ctr" lIns="36576" tIns="18288">
            <a:spAutoFit/>
          </a:bodyPr>
          <a:lstStyle/>
          <a:p>
            <a:pPr algn="ctr">
              <a:spcAft>
                <a:spcPts val="400"/>
              </a:spcAft>
            </a:pPr>
            <a:r>
              <a:rPr sz="1100" b="1">
                <a:solidFill>
                  <a:srgbClr val="FFFFFF"/>
                </a:solidFill>
                <a:latin typeface="Arial"/>
              </a:rPr>
              <a:t>HRBP</a:t>
            </a:r>
          </a:p>
        </p:txBody>
      </p:sp>
      <p:sp>
        <p:nvSpPr>
          <p:cNvPr id="18" name="Rounded Rectangle 17"/>
          <p:cNvSpPr/>
          <p:nvPr/>
        </p:nvSpPr>
        <p:spPr>
          <a:xfrm>
            <a:off x="7360920" y="2331720"/>
            <a:ext cx="4325112" cy="3611880"/>
          </a:xfrm>
          <a:prstGeom prst="roundRect">
            <a:avLst>
              <a:gd name="adj" fmla="val 5000"/>
            </a:avLst>
          </a:prstGeom>
          <a:solidFill>
            <a:srgbClr val="FFFFFF"/>
          </a:solidFill>
          <a:ln w="12700">
            <a:solidFill>
              <a:srgbClr val="E2E8F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9" name="Rounded Rectangle 18"/>
          <p:cNvSpPr/>
          <p:nvPr/>
        </p:nvSpPr>
        <p:spPr>
          <a:xfrm>
            <a:off x="7360920" y="2514600"/>
            <a:ext cx="82296" cy="3246120"/>
          </a:xfrm>
          <a:prstGeom prst="roundRect">
            <a:avLst>
              <a:gd name="adj" fmla="val 50000"/>
            </a:avLst>
          </a:prstGeom>
          <a:solidFill>
            <a:srgbClr val="7C3AE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0" name="TextBox 19"/>
          <p:cNvSpPr txBox="1"/>
          <p:nvPr/>
        </p:nvSpPr>
        <p:spPr>
          <a:xfrm>
            <a:off x="7653528" y="2569463"/>
            <a:ext cx="3822192" cy="3154680"/>
          </a:xfrm>
          <a:prstGeom prst="rect">
            <a:avLst/>
          </a:prstGeom>
          <a:noFill/>
        </p:spPr>
        <p:txBody>
          <a:bodyPr wrap="square" anchor="t" lIns="36576" tIns="18288">
            <a:spAutoFit/>
          </a:bodyPr>
          <a:lstStyle/>
          <a:p>
            <a:pPr algn="l">
              <a:lnSpc>
                <a:spcPct val="108000"/>
              </a:lnSpc>
              <a:spcAft>
                <a:spcPts val="400"/>
              </a:spcAft>
            </a:pPr>
            <a:r>
              <a:rPr sz="1700" b="1">
                <a:solidFill>
                  <a:srgbClr val="7C3AED"/>
                </a:solidFill>
                <a:latin typeface="Arial"/>
              </a:rPr>
              <a:t>HRBP</a:t>
            </a:r>
          </a:p>
          <a:p>
            <a:pPr algn="l">
              <a:lnSpc>
                <a:spcPct val="108000"/>
              </a:lnSpc>
              <a:spcAft>
                <a:spcPts val="400"/>
              </a:spcAft>
            </a:pPr>
            <a:r>
              <a:rPr sz="950" b="1">
                <a:solidFill>
                  <a:srgbClr val="475569"/>
                </a:solidFill>
                <a:latin typeface="Arial"/>
              </a:rPr>
              <a:t>LA PROBLÉMATIQUE</a:t>
            </a:r>
          </a:p>
          <a:p>
            <a:pPr algn="l">
              <a:lnSpc>
                <a:spcPct val="108000"/>
              </a:lnSpc>
              <a:spcAft>
                <a:spcPts val="400"/>
              </a:spcAft>
            </a:pPr>
            <a:r>
              <a:rPr sz="1200" b="0">
                <a:solidFill>
                  <a:srgbClr val="0A1638"/>
                </a:solidFill>
                <a:latin typeface="Arial"/>
              </a:rPr>
              <a:t>Mes DR coachent leurs équipes… mais quel impact réel ?</a:t>
            </a:r>
          </a:p>
          <a:p>
            <a:pPr algn="l">
              <a:lnSpc>
                <a:spcPct val="108000"/>
              </a:lnSpc>
              <a:spcAft>
                <a:spcPts val="400"/>
              </a:spcAft>
            </a:pPr>
            <a:r>
              <a:rPr sz="500" b="0">
                <a:solidFill>
                  <a:srgbClr val="475569"/>
                </a:solidFill>
                <a:latin typeface="Arial"/>
              </a:rPr>
              <a:t> </a:t>
            </a:r>
          </a:p>
          <a:p>
            <a:pPr algn="l">
              <a:lnSpc>
                <a:spcPct val="108000"/>
              </a:lnSpc>
              <a:spcAft>
                <a:spcPts val="400"/>
              </a:spcAft>
            </a:pPr>
            <a:r>
              <a:rPr sz="950" b="1">
                <a:solidFill>
                  <a:srgbClr val="7C3AED"/>
                </a:solidFill>
                <a:latin typeface="Arial"/>
              </a:rPr>
              <a:t>LA RÉPONSE PULSE</a:t>
            </a:r>
          </a:p>
          <a:p>
            <a:pPr algn="l">
              <a:lnSpc>
                <a:spcPct val="108000"/>
              </a:lnSpc>
              <a:spcAft>
                <a:spcPts val="400"/>
              </a:spcAft>
            </a:pPr>
            <a:r>
              <a:rPr sz="1200" b="0">
                <a:solidFill>
                  <a:srgbClr val="475569"/>
                </a:solidFill>
                <a:latin typeface="Arial"/>
              </a:rPr>
              <a:t>Une cartographie talents vivante : je repère mes Mentors, j'anticipe les mobilités, je sécurise la rétention.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502920" y="6437376"/>
            <a:ext cx="960120" cy="173736"/>
          </a:xfrm>
          <a:prstGeom prst="rect">
            <a:avLst/>
          </a:prstGeom>
          <a:noFill/>
        </p:spPr>
        <p:txBody>
          <a:bodyPr wrap="square" anchor="ctr" lIns="36576" tIns="18288">
            <a:spAutoFit/>
          </a:bodyPr>
          <a:lstStyle/>
          <a:p>
            <a:pPr algn="l">
              <a:spcAft>
                <a:spcPts val="400"/>
              </a:spcAft>
            </a:pPr>
            <a:r>
              <a:rPr sz="900" b="1">
                <a:solidFill>
                  <a:srgbClr val="8A99AB"/>
                </a:solidFill>
                <a:latin typeface="Arial"/>
              </a:rPr>
              <a:t>propulsé par</a:t>
            </a:r>
          </a:p>
        </p:txBody>
      </p:sp>
      <p:pic>
        <p:nvPicPr>
          <p:cNvPr id="22" name="Picture 21" descr="image3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17320" y="6254496"/>
            <a:ext cx="475488" cy="457200"/>
          </a:xfrm>
          <a:prstGeom prst="rect">
            <a:avLst/>
          </a:prstGeom>
        </p:spPr>
      </p:pic>
      <p:sp>
        <p:nvSpPr>
          <p:cNvPr id="23" name="TextBox 22"/>
          <p:cNvSpPr txBox="1"/>
          <p:nvPr/>
        </p:nvSpPr>
        <p:spPr>
          <a:xfrm>
            <a:off x="11091672" y="6409944"/>
            <a:ext cx="640080" cy="173736"/>
          </a:xfrm>
          <a:prstGeom prst="rect">
            <a:avLst/>
          </a:prstGeom>
          <a:noFill/>
        </p:spPr>
        <p:txBody>
          <a:bodyPr wrap="square" anchor="ctr" lIns="36576" tIns="18288">
            <a:spAutoFit/>
          </a:bodyPr>
          <a:lstStyle/>
          <a:p>
            <a:pPr algn="r">
              <a:spcAft>
                <a:spcPts val="400"/>
              </a:spcAft>
            </a:pPr>
            <a:r>
              <a:rPr sz="900" b="1">
                <a:solidFill>
                  <a:srgbClr val="8A99AB"/>
                </a:solidFill>
                <a:latin typeface="Arial"/>
              </a:rPr>
              <a:t>09 / 20</a:t>
            </a:r>
          </a:p>
        </p:txBody>
      </p:sp>
    </p:spTree>
  </p:cSld>
  <p:clrMapOvr>
    <a:masterClrMapping/>
  </p:clrMapOvr>
  <p:transition spd="med">
    <p:wipe dir="d"/>
  </p:transition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0</Words>
  <Application>Microsoft Macintosh PowerPoint</Application>
  <PresentationFormat>On-screen Show (4:3)</PresentationFormat>
  <Paragraphs>0</Paragraphs>
  <Slides>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0</vt:i4>
      </vt:variant>
    </vt:vector>
  </HeadingPairs>
  <TitlesOfParts>
    <vt:vector size="1" baseType="lpstr">
      <vt:lpstr>Office Theme</vt:lpstr>
    </vt:vector>
  </TitlesOfParts>
  <Manager/>
  <Company/>
  <LinksUpToDate>false</LinksUpToDate>
  <SharedDoc>false</SharedDoc>
  <HyperlinkBase/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subject/>
  <dc:creator/>
  <cp:keywords/>
  <dc:description>generated using python-pptx</dc:description>
  <cp:lastModifiedBy>Steve Canny</cp:lastModifiedBy>
  <cp:revision>1</cp:revision>
  <dcterms:created xsi:type="dcterms:W3CDTF">2013-01-27T09:14:16Z</dcterms:created>
  <dcterms:modified xsi:type="dcterms:W3CDTF">2013-01-27T09:15:58Z</dcterms:modified>
  <cp:category/>
</cp:coreProperties>
</file>